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632" r:id="rId2"/>
    <p:sldId id="1355" r:id="rId3"/>
    <p:sldId id="1352" r:id="rId4"/>
    <p:sldId id="1354" r:id="rId5"/>
  </p:sldIdLst>
  <p:sldSz cx="12192000" cy="6858000"/>
  <p:notesSz cx="9866313" cy="6735763"/>
  <p:custDataLst>
    <p:tags r:id="rId8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79" userDrawn="1">
          <p15:clr>
            <a:srgbClr val="A4A3A4"/>
          </p15:clr>
        </p15:guide>
        <p15:guide id="7" pos="7423" userDrawn="1">
          <p15:clr>
            <a:srgbClr val="A4A3A4"/>
          </p15:clr>
        </p15:guide>
        <p15:guide id="11" orient="horz" pos="1071" userDrawn="1">
          <p15:clr>
            <a:srgbClr val="A4A3A4"/>
          </p15:clr>
        </p15:guide>
        <p15:guide id="15" pos="1617" userDrawn="1">
          <p15:clr>
            <a:srgbClr val="A4A3A4"/>
          </p15:clr>
        </p15:guide>
        <p15:guide id="17" orient="horz" pos="709" userDrawn="1">
          <p15:clr>
            <a:srgbClr val="A4A3A4"/>
          </p15:clr>
        </p15:guide>
        <p15:guide id="19" orient="horz" pos="504" userDrawn="1">
          <p15:clr>
            <a:srgbClr val="A4A3A4"/>
          </p15:clr>
        </p15:guide>
        <p15:guide id="21" orient="horz" pos="300" userDrawn="1">
          <p15:clr>
            <a:srgbClr val="A4A3A4"/>
          </p15:clr>
        </p15:guide>
        <p15:guide id="22" pos="574" userDrawn="1">
          <p15:clr>
            <a:srgbClr val="A4A3A4"/>
          </p15:clr>
        </p15:guide>
        <p15:guide id="24" pos="710" userDrawn="1">
          <p15:clr>
            <a:srgbClr val="A4A3A4"/>
          </p15:clr>
        </p15:guide>
        <p15:guide id="25" pos="7197" userDrawn="1">
          <p15:clr>
            <a:srgbClr val="A4A3A4"/>
          </p15:clr>
        </p15:guide>
        <p15:guide id="26" orient="horz" pos="4065" userDrawn="1">
          <p15:clr>
            <a:srgbClr val="A4A3A4"/>
          </p15:clr>
        </p15:guide>
        <p15:guide id="27" orient="horz" pos="822" userDrawn="1">
          <p15:clr>
            <a:srgbClr val="A4A3A4"/>
          </p15:clr>
        </p15:guide>
        <p15:guide id="28" orient="horz" pos="3997" userDrawn="1">
          <p15:clr>
            <a:srgbClr val="A4A3A4"/>
          </p15:clr>
        </p15:guide>
        <p15:guide id="29" orient="horz" pos="1230" userDrawn="1">
          <p15:clr>
            <a:srgbClr val="A4A3A4"/>
          </p15:clr>
        </p15:guide>
        <p15:guide id="30" orient="horz" pos="2273" userDrawn="1">
          <p15:clr>
            <a:srgbClr val="A4A3A4"/>
          </p15:clr>
        </p15:guide>
        <p15:guide id="31" pos="846" userDrawn="1">
          <p15:clr>
            <a:srgbClr val="A4A3A4"/>
          </p15:clr>
        </p15:guide>
        <p15:guide id="32" pos="3205" userDrawn="1">
          <p15:clr>
            <a:srgbClr val="A4A3A4"/>
          </p15:clr>
        </p15:guide>
        <p15:guide id="33" pos="4452" userDrawn="1">
          <p15:clr>
            <a:srgbClr val="A4A3A4"/>
          </p15:clr>
        </p15:guide>
        <p15:guide id="34" orient="horz" pos="2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удо Мария Алекcандровна" initials="ПМА" lastIdx="60" clrIdx="0">
    <p:extLst>
      <p:ext uri="{19B8F6BF-5375-455C-9EA6-DF929625EA0E}">
        <p15:presenceInfo xmlns:p15="http://schemas.microsoft.com/office/powerpoint/2012/main" userId="S-1-5-21-1913117385-4258116798-2209642824-1512" providerId="AD"/>
      </p:ext>
    </p:extLst>
  </p:cmAuthor>
  <p:cmAuthor id="2" name="Метлицкий Алексей Александрович" initials="МАА" lastIdx="6" clrIdx="1">
    <p:extLst>
      <p:ext uri="{19B8F6BF-5375-455C-9EA6-DF929625EA0E}">
        <p15:presenceInfo xmlns:p15="http://schemas.microsoft.com/office/powerpoint/2012/main" userId="S-1-5-21-1913117385-4258116798-2209642824-1241" providerId="AD"/>
      </p:ext>
    </p:extLst>
  </p:cmAuthor>
  <p:cmAuthor id="3" name="Ястребова Наталия Николаевна" initials="ЯНН" lastIdx="5" clrIdx="2">
    <p:extLst>
      <p:ext uri="{19B8F6BF-5375-455C-9EA6-DF929625EA0E}">
        <p15:presenceInfo xmlns:p15="http://schemas.microsoft.com/office/powerpoint/2012/main" userId="S-1-5-21-1913117385-4258116798-2209642824-116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5AE3"/>
    <a:srgbClr val="3337DD"/>
    <a:srgbClr val="1D20B0"/>
    <a:srgbClr val="746FDB"/>
    <a:srgbClr val="BBC4F3"/>
    <a:srgbClr val="BAE18F"/>
    <a:srgbClr val="F3C997"/>
    <a:srgbClr val="7DB0F3"/>
    <a:srgbClr val="5E61E4"/>
    <a:srgbClr val="B5A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B11A4E-8EC6-4F60-AE81-D74885B0F6B3}" v="2" dt="2021-08-06T13:08:12.7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5914" autoAdjust="0"/>
  </p:normalViewPr>
  <p:slideViewPr>
    <p:cSldViewPr snapToGrid="0" snapToObjects="1" showGuides="1">
      <p:cViewPr varScale="1">
        <p:scale>
          <a:sx n="97" d="100"/>
          <a:sy n="97" d="100"/>
        </p:scale>
        <p:origin x="168" y="72"/>
      </p:cViewPr>
      <p:guideLst>
        <p:guide pos="279"/>
        <p:guide pos="7423"/>
        <p:guide orient="horz" pos="1071"/>
        <p:guide pos="1617"/>
        <p:guide orient="horz" pos="709"/>
        <p:guide orient="horz" pos="504"/>
        <p:guide orient="horz" pos="300"/>
        <p:guide pos="574"/>
        <p:guide pos="710"/>
        <p:guide pos="7197"/>
        <p:guide orient="horz" pos="4065"/>
        <p:guide orient="horz" pos="822"/>
        <p:guide orient="horz" pos="3997"/>
        <p:guide orient="horz" pos="1230"/>
        <p:guide orient="horz" pos="2273"/>
        <p:guide pos="846"/>
        <p:guide pos="3205"/>
        <p:guide pos="4452"/>
        <p:guide orient="horz" pos="293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 snapToObjects="1" showGuides="1">
      <p:cViewPr varScale="1">
        <p:scale>
          <a:sx n="79" d="100"/>
          <a:sy n="79" d="100"/>
        </p:scale>
        <p:origin x="4038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heme" Target="theme/theme1.xml"/><Relationship Id="rId46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4276399" cy="337756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87616" y="2"/>
            <a:ext cx="4276397" cy="337756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r">
              <a:defRPr sz="1200"/>
            </a:lvl1pPr>
          </a:lstStyle>
          <a:p>
            <a:fld id="{636210C7-5A3C-42ED-B73F-56591B641061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6398007"/>
            <a:ext cx="4276399" cy="337756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87616" y="6398007"/>
            <a:ext cx="4276397" cy="337756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r">
              <a:defRPr sz="1200"/>
            </a:lvl1pPr>
          </a:lstStyle>
          <a:p>
            <a:fld id="{39083B95-9B72-4F65-9640-9DCC70FE8B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555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FB3A3EBE-598E-A848-93F7-8ED9646077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5401" cy="337958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833AE027-B6B5-7D45-857C-45545BAFB6B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630" y="1"/>
            <a:ext cx="4275401" cy="337958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02D2175-C4B2-F744-956B-0675EBF5A549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52E8D684-5409-024E-A303-0A584FAB03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2" rIns="91321" bIns="4566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CCFE5ECD-3D8F-F441-B676-2E9687069F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6632" y="3241587"/>
            <a:ext cx="7893050" cy="2652207"/>
          </a:xfrm>
          <a:prstGeom prst="rect">
            <a:avLst/>
          </a:prstGeom>
        </p:spPr>
        <p:txBody>
          <a:bodyPr vert="horz" lIns="91321" tIns="45662" rIns="91321" bIns="45662" rtlCol="0"/>
          <a:lstStyle/>
          <a:p>
            <a:pPr lvl="0"/>
            <a:r>
              <a:rPr lang="ru-RU" noProof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FED25A5-0640-DE4E-9147-3FD16854CA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3" y="6397807"/>
            <a:ext cx="4275401" cy="337957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BDF97D4-B719-3F42-9523-650FC76F07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630" y="6397807"/>
            <a:ext cx="4275401" cy="337957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17D561-1493-5E43-BD26-63C685C6C5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4618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741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Надо разделить вопрос на два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субвопроса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Первый вопрос затрагивает риски для клиентов, второй – поставщиков.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касается клиентов.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Наши ожидания были более пессимистичные. Все думали, что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дефолтность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вызрела. </a:t>
            </a: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прошлом году у нас не было ни одной реструктуризации сделок в сегментах корпоративного направления бизнеса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были определенные запросы на возможные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рестракты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 двум-трем крупнейшим клиентам, но в итоге они не были реализованы, справились своими силами.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рознице был целый пул </a:t>
            </a:r>
            <a:r>
              <a:rPr lang="ru-R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реструктуризаций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но это носило скорее формат каникул больше (отсрочка от одного до трех месяцев).  Мы ожидали в этом сегменте гораздо большей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дефолтности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но наши ожидания оправдались процентов на 20-30 максимум. Рынок более позитивно вышел из ситуации.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Поэтому в части клиентов риски </a:t>
            </a:r>
            <a:r>
              <a:rPr lang="ru-R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ковидного</a:t>
            </a: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фактора реализовались и в 2021 году эффекта их накопления из-за продолжающейся до сих пор пандемии не произошло.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681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касается поставщиков.</a:t>
            </a:r>
          </a:p>
          <a:p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Лизинговые компании стали свидетелями достаточного серьезного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ковидного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фактора, который связан с тем,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в 2020 и в начале 2021 года возросло потребление стоков.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Кроме того, большие риски связаны со следствием пандемии – закрытие заводов по производству полупроводников в Китае, отложенный спрос и валютные риски (рост стоимости валют вынудил покупателей хеджировать валютные риски за счет покупки автомобилей в том числе).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 сих пор не восстановлено производство электронных компонентов в мире, поэтому дефицит автомобилей колоссальный.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Началось с легковых автомобилей, сейчас уже практически пустые стоки по легковому коммерческому транспорту и грузовому. То, что в наличии – с огромными премиями в 20-30% от рекомендованной розничной цены с поставкой от 3-6 месяцев по ряду марок и моделей до одного года. При этом поставщики не могут гарантировать окончательную цену на транспортное средство, берут предоплату не больше 100 тыс. рублей. 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Поэтому сейчас основные риски лежат в плоскости управления поставками.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Клиенты, которые испытывают потребность в обновлении основных фондов, переносят свои сроки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инвестпроекты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вправо.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Плюс, нельзя не сказать о рисках, связанных с неисполнением обязательств поставщиками и их возможного дефолта.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Поставщики пополняют свой оборотный капитал за счет кредитов, но при этом у них нет в наличии транспорта, а те авансы, которые они берут за будущие поставки, конечно, символические. Договариваться о больших авансах значит фиксировать цены, на что никто не пойдет. Таким образом, совершенно очевидно наличие кассовых разрывов и кризиса ликвидности и, как следствие, возможность дефолта поставщиков.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отношении работы с поставщиками по иным предметам лизинга (вагоны, суда, оборудование и проч.) особого дефицита нет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нет такой патовой ситуации, как с транспортными средствами по крайней мере. Существуют некие инфляционные ожидания из-за повышения цен, поэтому клиенты (в большей части крупного корпоративного бизнеса) спешат реализовать инвестиционные планы, чтобы зафиксировать точку входа по стоимости имущества.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273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Наиболее ярко реализация </a:t>
            </a:r>
            <a:r>
              <a:rPr lang="ru-R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ковидного</a:t>
            </a: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фактора прослеживается в сегменте розничного лизинга: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пустые стоки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невозможность производителей увеличить мощности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контрактация поставок на период от 3-6 мес. по ряду моделей и марок, вплоть до одного года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отсутствие доступности не только ЛТ, ЛКТ, но и грузовой техники и даже некоторой спецтехники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Рынок переходит в сторону б/у транспорта, включая спецтехнику.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Тенденция такова, что зачастую стоимость б/у транспорта 2020-2021 года выпуска дороже нового транспорта. Просто потому, что новый транспорт просто отсутствует для поставки. Мы видим, что спрос на б/у предметы лизинга колоссальный и будет только увеличиваться. С января по ноябрь нынешнего года подержанные автомобили подорожали в среднем на 34% (данные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Автостат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рост цен на новые составил порядка 13%.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В 2022 году риски продолжат накапливаться, поскольку по прогнозам рынок полупроводников восстановится в течение 1,5-2 лет.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другой стороны, и спрос пойдет на спад. Исходя из этого, мы прогнозируем восстановление равновесной цены на транспорт в краткосрочной перспективе (до одного года).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В сегменте крупного корпоративного бизнеса стоимость имущества также растет.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это оказывают влияние: рост спроса и цен на энергоносители и металл, инфраструктурные сбои и нарушение цепочек поставок, увеличение перевозок,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т.ч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международных, рост ставок морского фрахта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проч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…В примеру, в 2021 году стоимость б/у морских и речных судов выросла на 30%,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фитинговые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платформы   - на 24% примерно…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413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707EB59-6ECB-9B47-81E0-E63F5DC0FB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6686F8B-0E9F-7A44-A111-C775F23AF5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Номер слайда 4">
            <a:extLst>
              <a:ext uri="{FF2B5EF4-FFF2-40B4-BE49-F238E27FC236}">
                <a16:creationId xmlns="" xmlns:a16="http://schemas.microsoft.com/office/drawing/2014/main" id="{216C0C24-6866-7B42-A7F7-7FE9EFB9322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532848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771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FCD1FB-F7D9-AF48-9B46-35DBCD23D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998DCC2-E0B5-1946-A732-8437A2CFC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40A074E-1F21-D446-B92F-2C1ECFC2F3A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968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727889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200">
                <a:solidFill>
                  <a:schemeClr val="bg1"/>
                </a:solidFill>
                <a:latin typeface="Cera Pro" panose="000005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pPr algn="ctr" eaLnBrk="1" hangingPunct="1"/>
              <a:t>‹#›</a:t>
            </a:fld>
            <a:endParaRPr lang="ru-RU" altLang="ru-RU" sz="1200" dirty="0">
              <a:solidFill>
                <a:srgbClr val="BFBFBF"/>
              </a:solidFill>
              <a:latin typeface="Cera Pro" panose="00000500000000000000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443213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23209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28698" cy="3814795"/>
            <a:chOff x="11675103" y="-157196"/>
            <a:chExt cx="628698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28698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03</a:t>
              </a:r>
              <a:endParaRPr lang="en-US" sz="3000" cap="small" dirty="0">
                <a:solidFill>
                  <a:schemeClr val="bg1"/>
                </a:solidFill>
                <a:latin typeface="Cera CY" pitchFamily="2" charset="0"/>
                <a:ea typeface="Gilroy ExtraBold" charset="0"/>
                <a:cs typeface="Gilroy ExtraBold" charset="0"/>
              </a:endParaRPr>
            </a:p>
          </p:txBody>
        </p:sp>
        <p:sp>
          <p:nvSpPr>
            <p:cNvPr id="16" name="Текст 2">
              <a:extLst>
                <a:ext uri="{FF2B5EF4-FFF2-40B4-BE49-F238E27FC236}">
                  <a16:creationId xmlns="" xmlns:a16="http://schemas.microsoft.com/office/drawing/2014/main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Управление и мониторинг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0566AC40-5D60-4549-95A9-84FB63F1A6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845308" y="340782"/>
            <a:ext cx="346691" cy="4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452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33507" cy="3814795"/>
            <a:chOff x="11675103" y="-157196"/>
            <a:chExt cx="633507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33507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6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="" xmlns:a16="http://schemas.microsoft.com/office/drawing/2014/main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Результаты программ Трансформации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BD373E0A-A7E5-6A47-B87F-618A68CF9A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819907" y="360113"/>
            <a:ext cx="368000" cy="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093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14271" cy="3814795"/>
            <a:chOff x="11675103" y="-157196"/>
            <a:chExt cx="614271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14271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7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="" xmlns:a16="http://schemas.microsoft.com/office/drawing/2014/main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ru-RU" sz="800" b="0" dirty="0">
                  <a:solidFill>
                    <a:schemeClr val="bg1"/>
                  </a:solidFill>
                  <a:latin typeface="Cera CY" pitchFamily="2" charset="0"/>
                </a:rPr>
                <a:t>Дальнейшие шаги программ Трансформации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2C47C95A-F11E-5745-B796-3EED158F4C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810281" y="328987"/>
            <a:ext cx="381720" cy="41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268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44728" cy="3814795"/>
            <a:chOff x="11675103" y="-157196"/>
            <a:chExt cx="644728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44728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8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="" xmlns:a16="http://schemas.microsoft.com/office/drawing/2014/main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Детальный статус реализации программ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2811DEE7-9823-AA43-82F8-C6D35DD2917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828432" y="365126"/>
            <a:ext cx="331695" cy="33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632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370E4B0F-3083-2E49-8E65-79574E8627FE}"/>
              </a:ext>
            </a:extLst>
          </p:cNvPr>
          <p:cNvSpPr/>
          <p:nvPr/>
        </p:nvSpPr>
        <p:spPr>
          <a:xfrm>
            <a:off x="11675103" y="-157196"/>
            <a:ext cx="6447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cap="small" dirty="0">
                <a:solidFill>
                  <a:schemeClr val="bg1"/>
                </a:solidFill>
                <a:latin typeface="Cera CY" pitchFamily="2" charset="0"/>
                <a:ea typeface="Gilroy ExtraBold" charset="0"/>
                <a:cs typeface="Gilroy ExtraBold" charset="0"/>
              </a:rPr>
              <a:t>08</a:t>
            </a:r>
            <a:endParaRPr lang="en-US" sz="3000" cap="small" dirty="0">
              <a:solidFill>
                <a:schemeClr val="bg1"/>
              </a:solidFill>
              <a:latin typeface="Cera CY" pitchFamily="2" charset="0"/>
              <a:ea typeface="Gilroy ExtraBold" charset="0"/>
              <a:cs typeface="Gilroy ExtraBold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="" xmlns:a16="http://schemas.microsoft.com/office/drawing/2014/main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E0512A7-B7F2-CD49-8E35-55E9142869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840272" y="344605"/>
            <a:ext cx="351728" cy="40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053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="" xmlns:a16="http://schemas.microsoft.com/office/drawing/2014/main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="" xmlns:a16="http://schemas.microsoft.com/office/drawing/2014/main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20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2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9719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31C43F-3C6A-1E48-B6C1-1F723ABBA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813" y="1709738"/>
            <a:ext cx="5580622" cy="1755775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D328A62-A4B7-0E48-A41D-B60992A80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813" y="3594381"/>
            <a:ext cx="5580622" cy="2779525"/>
          </a:xfrm>
        </p:spPr>
        <p:txBody>
          <a:bodyPr/>
          <a:lstStyle>
            <a:lvl1pPr marL="0" indent="0">
              <a:buNone/>
              <a:defRPr sz="2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текста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5A9DD0D-EEF4-844D-B8C7-6D0B5AE59F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824192" y="-2"/>
            <a:ext cx="4367807" cy="6857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89" y="485698"/>
            <a:ext cx="3528000" cy="56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7332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5B3C74B-1B30-B141-9A26-0EAD541D8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79" y="365126"/>
            <a:ext cx="10712533" cy="76442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FCCD578-0B50-9746-B55A-A79C4CA2B5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2781" y="1825625"/>
            <a:ext cx="5181600" cy="4351338"/>
          </a:xfrm>
        </p:spPr>
        <p:txBody>
          <a:bodyPr/>
          <a:lstStyle>
            <a:lvl1pPr>
              <a:buClr>
                <a:schemeClr val="accent2"/>
              </a:buCl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6C66DBB-934A-3E4E-A179-9A48DA495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3513" y="1825625"/>
            <a:ext cx="5181600" cy="4351338"/>
          </a:xfrm>
        </p:spPr>
        <p:txBody>
          <a:bodyPr/>
          <a:lstStyle>
            <a:lvl1pPr>
              <a:buClr>
                <a:schemeClr val="accent2"/>
              </a:buCl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FFB9B7A-1D21-E840-B1A5-38EAB1E8BCE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омер слайда 4">
            <a:extLst>
              <a:ext uri="{FF2B5EF4-FFF2-40B4-BE49-F238E27FC236}">
                <a16:creationId xmlns="" xmlns:a16="http://schemas.microsoft.com/office/drawing/2014/main" id="{D9315C5D-54FC-5045-A406-15DA8B9B5AA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42178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780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6D560D4-8EF3-AE4D-8641-23D452253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79" y="365125"/>
            <a:ext cx="10712533" cy="76442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EB548D3-9B5E-7642-A771-3F0C94438A0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58813" y="1681163"/>
            <a:ext cx="5157787" cy="823912"/>
          </a:xfrm>
        </p:spPr>
        <p:txBody>
          <a:bodyPr anchor="t"/>
          <a:lstStyle>
            <a:lvl1pPr marL="0" indent="0">
              <a:buNone/>
              <a:defRPr sz="2400" b="1" i="0">
                <a:solidFill>
                  <a:schemeClr val="accent2"/>
                </a:solidFill>
                <a:latin typeface="Cera C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E867F83-2AFC-2648-A5E5-A9226DB421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813" y="2505075"/>
            <a:ext cx="5157787" cy="3684588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6D69A2C-F542-334B-840C-1B6756D4E1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1924" y="1681163"/>
            <a:ext cx="5183188" cy="823912"/>
          </a:xfrm>
        </p:spPr>
        <p:txBody>
          <a:bodyPr anchor="t"/>
          <a:lstStyle>
            <a:lvl1pPr marL="0" indent="0">
              <a:buNone/>
              <a:defRPr sz="2400" b="1" i="0">
                <a:solidFill>
                  <a:schemeClr val="accent2"/>
                </a:solidFill>
                <a:latin typeface="Cera C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073ACB5-76F8-9643-AD23-FFACC265C6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1924" y="2505075"/>
            <a:ext cx="5183188" cy="3684588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5794B684-0F10-6F47-ADC3-330475CE5C5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4">
            <a:extLst>
              <a:ext uri="{FF2B5EF4-FFF2-40B4-BE49-F238E27FC236}">
                <a16:creationId xmlns="" xmlns:a16="http://schemas.microsoft.com/office/drawing/2014/main" id="{B8D39D4D-E570-9648-B7FF-13E22AEDB66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81935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37213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4EBDC08-0FF2-074C-809B-D1CDA4BE8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364FABCE-12B1-9B46-8ABF-440EDF1AB2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Номер слайда 4">
            <a:extLst>
              <a:ext uri="{FF2B5EF4-FFF2-40B4-BE49-F238E27FC236}">
                <a16:creationId xmlns="" xmlns:a16="http://schemas.microsoft.com/office/drawing/2014/main" id="{E2A5655B-65BF-7842-AD8F-2154E5291783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52117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2345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FB2C0D3-4C39-F942-8E84-CB66785E13AF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701813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8943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71174DB-E07F-EF4F-A343-4980F6CBE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457200"/>
            <a:ext cx="3789445" cy="1062318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A57A147-F137-724E-B5A9-174A4AAAB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457201"/>
            <a:ext cx="6511925" cy="5403850"/>
          </a:xfrm>
        </p:spPr>
        <p:txBody>
          <a:bodyPr/>
          <a:lstStyle>
            <a:lvl1pPr>
              <a:defRPr sz="2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04386C0-A8DA-074A-ABE6-C98F3EC841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8814" y="1707776"/>
            <a:ext cx="4113212" cy="41612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D9FC7A0-40A7-BC45-8A11-5201670E115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4">
            <a:extLst>
              <a:ext uri="{FF2B5EF4-FFF2-40B4-BE49-F238E27FC236}">
                <a16:creationId xmlns="" xmlns:a16="http://schemas.microsoft.com/office/drawing/2014/main" id="{EBFA0176-6A4B-7E44-A11C-FD580E7EAF35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927100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7347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0C1813-EEE1-614E-8C4A-4586D6F92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775" y="457200"/>
            <a:ext cx="3778250" cy="1048871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126FE92-B023-4B49-8808-5333743829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511925" cy="54038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F0E8CA09-888F-3843-85EC-0BEFAAD62E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8814" y="1667435"/>
            <a:ext cx="4113212" cy="42015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5AAB0E2-71BE-7C49-A91B-1FED570C4B2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4">
            <a:extLst>
              <a:ext uri="{FF2B5EF4-FFF2-40B4-BE49-F238E27FC236}">
                <a16:creationId xmlns="" xmlns:a16="http://schemas.microsoft.com/office/drawing/2014/main" id="{0C58DE5E-951E-5841-8EA3-816E4818FBDE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711752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9088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="" xmlns:a16="http://schemas.microsoft.com/office/drawing/2014/main" id="{262C8C15-62F1-974F-8BE6-E77A0EBF9C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82580" y="365126"/>
            <a:ext cx="10702200" cy="76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="" xmlns:a16="http://schemas.microsoft.com/office/drawing/2014/main" id="{87A3AE25-6B7E-6242-A307-F6305D697F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58813" y="1654175"/>
            <a:ext cx="110363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9" name="Номер слайда 4">
            <a:extLst>
              <a:ext uri="{FF2B5EF4-FFF2-40B4-BE49-F238E27FC236}">
                <a16:creationId xmlns="" xmlns:a16="http://schemas.microsoft.com/office/drawing/2014/main" id="{F3CC1F8C-682D-2446-BFF0-BBDD7A931F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64900" y="6356350"/>
            <a:ext cx="430213" cy="365125"/>
          </a:xfrm>
          <a:prstGeom prst="rect">
            <a:avLst/>
          </a:prstGeo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i="0" kern="1200">
          <a:solidFill>
            <a:schemeClr val="accent4"/>
          </a:solidFill>
          <a:latin typeface="Cera CY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Cera CY" pitchFamily="2" charset="0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tags" Target="../tags/tag3.xml"/><Relationship Id="rId7" Type="http://schemas.openxmlformats.org/officeDocument/2006/relationships/oleObject" Target="../embeddings/oleObject1.bin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tif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21" Type="http://schemas.openxmlformats.org/officeDocument/2006/relationships/image" Target="../media/image3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13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jpeg"/><Relationship Id="rId22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Рисунок 35">
            <a:extLst>
              <a:ext uri="{FF2B5EF4-FFF2-40B4-BE49-F238E27FC236}">
                <a16:creationId xmlns="" xmlns:a16="http://schemas.microsoft.com/office/drawing/2014/main" id="{6926BA3A-57AA-F648-8166-BD292F480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7985233" y="441538"/>
            <a:ext cx="3798779" cy="684000"/>
          </a:xfrm>
          <a:prstGeom prst="roundRect">
            <a:avLst>
              <a:gd name="adj" fmla="val 10578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72130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1" name="think-cell Slide" r:id="rId7" imgW="353" imgH="318" progId="TCLayout.ActiveDocument.1">
                  <p:embed/>
                </p:oleObj>
              </mc:Choice>
              <mc:Fallback>
                <p:oleObj name="think-cell Slide" r:id="rId7" imgW="353" imgH="31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/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90000"/>
              </a:lnSpc>
            </a:pPr>
            <a:endParaRPr lang="ru-RU" sz="5000" b="1" dirty="0">
              <a:ea typeface="+mj-ea"/>
              <a:cs typeface="+mj-cs"/>
              <a:sym typeface="Cera CY Bold"/>
            </a:endParaRPr>
          </a:p>
        </p:txBody>
      </p:sp>
      <p:sp>
        <p:nvSpPr>
          <p:cNvPr id="4098" name="Заголовок 1">
            <a:extLst>
              <a:ext uri="{FF2B5EF4-FFF2-40B4-BE49-F238E27FC236}">
                <a16:creationId xmlns="" xmlns:a16="http://schemas.microsoft.com/office/drawing/2014/main" id="{78C5890F-CC21-A442-BFB8-4C9CEF3BD0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00822" y="3003410"/>
            <a:ext cx="10683191" cy="1892826"/>
          </a:xfrm>
        </p:spPr>
        <p:txBody>
          <a:bodyPr wrap="square" lIns="0" anchor="ctr" anchorCtr="0">
            <a:spAutoFit/>
          </a:bodyPr>
          <a:lstStyle/>
          <a:p>
            <a:pPr algn="l" defTabSz="321469"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ru-RU" altLang="ru-RU" sz="500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«Ковидный фактор»:</a:t>
            </a:r>
            <a:br>
              <a:rPr lang="ru-RU" altLang="ru-RU" sz="500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</a:br>
            <a:r>
              <a:rPr lang="ru-RU" altLang="ru-RU" sz="4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риски </a:t>
            </a:r>
            <a:r>
              <a:rPr lang="ru-RU" altLang="ru-RU" sz="4000" b="0" dirty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реализовались </a:t>
            </a:r>
            <a:r>
              <a:rPr lang="ru-RU" altLang="ru-RU" sz="4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/>
            </a:r>
            <a:br>
              <a:rPr lang="ru-RU" altLang="ru-RU" sz="4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</a:br>
            <a:r>
              <a:rPr lang="ru-RU" altLang="ru-RU" sz="4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или </a:t>
            </a:r>
            <a:r>
              <a:rPr lang="ru-RU" altLang="ru-RU" sz="4000" b="0" dirty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продолжают </a:t>
            </a:r>
            <a:r>
              <a:rPr lang="ru-RU" altLang="ru-RU" sz="4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накапливаться</a:t>
            </a:r>
            <a:r>
              <a:rPr lang="ru-RU" altLang="ru-RU" sz="4000" b="0" dirty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?</a:t>
            </a:r>
          </a:p>
        </p:txBody>
      </p:sp>
      <p:sp>
        <p:nvSpPr>
          <p:cNvPr id="8" name="Название 1">
            <a:extLst>
              <a:ext uri="{FF2B5EF4-FFF2-40B4-BE49-F238E27FC236}">
                <a16:creationId xmlns="" xmlns:a16="http://schemas.microsoft.com/office/drawing/2014/main" id="{14D95F83-2A28-4947-9202-5E8DE2DEBCC4}"/>
              </a:ext>
            </a:extLst>
          </p:cNvPr>
          <p:cNvSpPr txBox="1">
            <a:spLocks/>
          </p:cNvSpPr>
          <p:nvPr/>
        </p:nvSpPr>
        <p:spPr>
          <a:xfrm>
            <a:off x="1135011" y="5701152"/>
            <a:ext cx="6503382" cy="738664"/>
          </a:xfrm>
          <a:prstGeom prst="rect">
            <a:avLst/>
          </a:prstGeom>
        </p:spPr>
        <p:txBody>
          <a:bodyPr wrap="square" lIns="0" rIns="90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rgbClr val="0D356D"/>
                </a:solidFill>
                <a:uFillTx/>
                <a:latin typeface="Gilroy ExtraBold" pitchFamily="2" charset="0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Максим Калинкин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генеральный </a:t>
            </a:r>
            <a:r>
              <a:rPr lang="ru-RU" sz="200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директор Группы Газпромбанк Лизинг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11403451" y="6327775"/>
            <a:ext cx="79643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68" y="492052"/>
            <a:ext cx="3528000" cy="549593"/>
          </a:xfrm>
          <a:prstGeom prst="rect">
            <a:avLst/>
          </a:prstGeom>
        </p:spPr>
      </p:pic>
      <p:sp>
        <p:nvSpPr>
          <p:cNvPr id="17" name="Название 1">
            <a:extLst>
              <a:ext uri="{FF2B5EF4-FFF2-40B4-BE49-F238E27FC236}">
                <a16:creationId xmlns="" xmlns:a16="http://schemas.microsoft.com/office/drawing/2014/main" id="{14D95F83-2A28-4947-9202-5E8DE2DEBCC4}"/>
              </a:ext>
            </a:extLst>
          </p:cNvPr>
          <p:cNvSpPr txBox="1">
            <a:spLocks/>
          </p:cNvSpPr>
          <p:nvPr/>
        </p:nvSpPr>
        <p:spPr>
          <a:xfrm>
            <a:off x="9698748" y="552706"/>
            <a:ext cx="1956951" cy="461665"/>
          </a:xfrm>
          <a:prstGeom prst="rect">
            <a:avLst/>
          </a:prstGeom>
        </p:spPr>
        <p:txBody>
          <a:bodyPr wrap="square" lIns="0" rIns="90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rgbClr val="0D356D"/>
                </a:solidFill>
                <a:uFillTx/>
                <a:latin typeface="Gilroy ExtraBold" pitchFamily="2" charset="0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2">
                    <a:lumMod val="10000"/>
                  </a:schemeClr>
                </a:solidFill>
                <a:latin typeface="+mn-lt"/>
                <a:ea typeface="Gilroy" charset="0"/>
                <a:cs typeface="Gilroy" charset="0"/>
              </a:rPr>
              <a:t>Конференция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2">
                    <a:lumMod val="10000"/>
                  </a:schemeClr>
                </a:solidFill>
                <a:latin typeface="+mn-lt"/>
                <a:ea typeface="Gilroy" charset="0"/>
                <a:cs typeface="Gilroy" charset="0"/>
              </a:rPr>
              <a:t>«Лизинг в России – 2021»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004" y="607320"/>
            <a:ext cx="1109524" cy="352437"/>
          </a:xfrm>
          <a:prstGeom prst="rect">
            <a:avLst/>
          </a:prstGeom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9522374" y="524393"/>
            <a:ext cx="0" cy="51829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111" y="415620"/>
            <a:ext cx="10132110" cy="978729"/>
          </a:xfr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Для клиентов эффекта накопления </a:t>
            </a:r>
            <a:r>
              <a:rPr lang="en-US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/>
            </a:r>
            <a:br>
              <a:rPr lang="en-US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</a:br>
            <a:r>
              <a:rPr lang="ru-RU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«</a:t>
            </a:r>
            <a:r>
              <a:rPr lang="ru-RU" sz="3200" dirty="0" err="1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ковидного</a:t>
            </a:r>
            <a:r>
              <a:rPr lang="ru-RU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 фактора</a:t>
            </a:r>
            <a:r>
              <a:rPr lang="ru-RU" sz="3200" dirty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» не произошло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8250" y="3889979"/>
            <a:ext cx="201226" cy="201226"/>
          </a:xfrm>
          <a:prstGeom prst="rect">
            <a:avLst/>
          </a:prstGeom>
        </p:spPr>
      </p:pic>
      <p:grpSp>
        <p:nvGrpSpPr>
          <p:cNvPr id="44" name="Группа 43"/>
          <p:cNvGrpSpPr/>
          <p:nvPr/>
        </p:nvGrpSpPr>
        <p:grpSpPr>
          <a:xfrm>
            <a:off x="6410284" y="2177975"/>
            <a:ext cx="4830500" cy="1757085"/>
            <a:chOff x="6410284" y="2177975"/>
            <a:chExt cx="4830500" cy="1757085"/>
          </a:xfrm>
        </p:grpSpPr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810967" y="3505243"/>
              <a:ext cx="429817" cy="429817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03697" y="2563727"/>
              <a:ext cx="577371" cy="577371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11171" y="2177975"/>
              <a:ext cx="381830" cy="381830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06784" y="2590634"/>
              <a:ext cx="504250" cy="504250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64026" y="3059626"/>
              <a:ext cx="264184" cy="264184"/>
            </a:xfrm>
            <a:prstGeom prst="rect">
              <a:avLst/>
            </a:prstGeom>
          </p:spPr>
        </p:pic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3175" y="2685736"/>
              <a:ext cx="290108" cy="290108"/>
            </a:xfrm>
            <a:prstGeom prst="rect">
              <a:avLst/>
            </a:prstGeom>
          </p:spPr>
        </p:pic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10284" y="3297235"/>
              <a:ext cx="396341" cy="396341"/>
            </a:xfrm>
            <a:prstGeom prst="rect">
              <a:avLst/>
            </a:prstGeom>
          </p:spPr>
        </p:pic>
      </p:grpSp>
      <p:grpSp>
        <p:nvGrpSpPr>
          <p:cNvPr id="40" name="Группа 39"/>
          <p:cNvGrpSpPr/>
          <p:nvPr/>
        </p:nvGrpSpPr>
        <p:grpSpPr>
          <a:xfrm>
            <a:off x="6023742" y="1587860"/>
            <a:ext cx="5400000" cy="5843232"/>
            <a:chOff x="6023742" y="1756007"/>
            <a:chExt cx="5400000" cy="5843232"/>
          </a:xfrm>
        </p:grpSpPr>
        <p:sp>
          <p:nvSpPr>
            <p:cNvPr id="39" name="Арка 38"/>
            <p:cNvSpPr/>
            <p:nvPr/>
          </p:nvSpPr>
          <p:spPr>
            <a:xfrm>
              <a:off x="6023742" y="3550260"/>
              <a:ext cx="5400000" cy="4048979"/>
            </a:xfrm>
            <a:prstGeom prst="blockArc">
              <a:avLst>
                <a:gd name="adj1" fmla="val 9819163"/>
                <a:gd name="adj2" fmla="val 984985"/>
                <a:gd name="adj3" fmla="val 827"/>
              </a:avLst>
            </a:prstGeom>
            <a:solidFill>
              <a:srgbClr val="C3DAF9"/>
            </a:solidFill>
            <a:ln>
              <a:noFill/>
            </a:ln>
            <a:effectLst>
              <a:glow rad="317500">
                <a:srgbClr val="7030A0">
                  <a:alpha val="10000"/>
                </a:srgbClr>
              </a:glo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6834895" y="1756007"/>
              <a:ext cx="372077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800769"/>
                  </a:solidFill>
                  <a:latin typeface="+mn-lt"/>
                  <a:ea typeface="Calibri" panose="020F0502020204030204" pitchFamily="34" charset="0"/>
                </a:rPr>
                <a:t>Розничный бизнес</a:t>
              </a:r>
              <a:endParaRPr lang="ru-RU" sz="2000" b="1" dirty="0">
                <a:solidFill>
                  <a:srgbClr val="800769"/>
                </a:solidFill>
                <a:latin typeface="+mn-lt"/>
              </a:endParaRPr>
            </a:p>
          </p:txBody>
        </p:sp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42610" y="4509476"/>
              <a:ext cx="2528347" cy="1264173"/>
            </a:xfrm>
            <a:prstGeom prst="rect">
              <a:avLst/>
            </a:prstGeom>
          </p:spPr>
        </p:pic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1741" y="4813507"/>
              <a:ext cx="2618645" cy="1309322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11171" y="5162687"/>
              <a:ext cx="2708943" cy="1354472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387603" y="1587860"/>
            <a:ext cx="5400000" cy="5843232"/>
            <a:chOff x="387603" y="1756007"/>
            <a:chExt cx="5400000" cy="5843232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339406" y="3628841"/>
              <a:ext cx="3725145" cy="1862573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1227217" y="1756007"/>
              <a:ext cx="372077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800769"/>
                  </a:solidFill>
                  <a:latin typeface="+mn-lt"/>
                  <a:ea typeface="Calibri" panose="020F0502020204030204" pitchFamily="34" charset="0"/>
                </a:rPr>
                <a:t>Корпоративный бизнес</a:t>
              </a:r>
              <a:endParaRPr lang="ru-RU" sz="2000" b="1" dirty="0">
                <a:solidFill>
                  <a:srgbClr val="800769"/>
                </a:solidFill>
                <a:latin typeface="+mn-lt"/>
              </a:endParaRPr>
            </a:p>
          </p:txBody>
        </p:sp>
        <p:sp>
          <p:nvSpPr>
            <p:cNvPr id="35" name="Арка 34"/>
            <p:cNvSpPr/>
            <p:nvPr/>
          </p:nvSpPr>
          <p:spPr>
            <a:xfrm>
              <a:off x="387603" y="3550260"/>
              <a:ext cx="5400000" cy="4048979"/>
            </a:xfrm>
            <a:prstGeom prst="blockArc">
              <a:avLst>
                <a:gd name="adj1" fmla="val 9819163"/>
                <a:gd name="adj2" fmla="val 984985"/>
                <a:gd name="adj3" fmla="val 827"/>
              </a:avLst>
            </a:prstGeom>
            <a:solidFill>
              <a:srgbClr val="C3DAF9"/>
            </a:solidFill>
            <a:ln>
              <a:noFill/>
            </a:ln>
            <a:effectLst>
              <a:glow rad="317500">
                <a:srgbClr val="7030A0">
                  <a:alpha val="10000"/>
                </a:srgbClr>
              </a:glo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7154" y="5085051"/>
              <a:ext cx="3186395" cy="1432108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6354" y="5239922"/>
              <a:ext cx="1662264" cy="1105406"/>
            </a:xfrm>
            <a:prstGeom prst="rect">
              <a:avLst/>
            </a:prstGeom>
          </p:spPr>
        </p:pic>
      </p:grpSp>
      <p:grpSp>
        <p:nvGrpSpPr>
          <p:cNvPr id="13" name="Группа 12"/>
          <p:cNvGrpSpPr/>
          <p:nvPr/>
        </p:nvGrpSpPr>
        <p:grpSpPr>
          <a:xfrm>
            <a:off x="636707" y="2275803"/>
            <a:ext cx="4788931" cy="1634165"/>
            <a:chOff x="636707" y="2553797"/>
            <a:chExt cx="4788931" cy="1634165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6707" y="3697544"/>
              <a:ext cx="490418" cy="490418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01750" y="2553797"/>
              <a:ext cx="530946" cy="530946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1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6773" y="2963730"/>
              <a:ext cx="281335" cy="281335"/>
            </a:xfrm>
            <a:prstGeom prst="rect">
              <a:avLst/>
            </a:prstGeom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1933" y="2703310"/>
              <a:ext cx="488860" cy="488860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2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67029" y="3358671"/>
              <a:ext cx="313022" cy="313022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80366" y="3487900"/>
              <a:ext cx="445272" cy="445272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08863" y="3269129"/>
              <a:ext cx="367585" cy="367585"/>
            </a:xfrm>
            <a:prstGeom prst="rect">
              <a:avLst/>
            </a:prstGeom>
          </p:spPr>
        </p:pic>
      </p:grpSp>
      <p:sp>
        <p:nvSpPr>
          <p:cNvPr id="41" name="Название 1">
            <a:extLst>
              <a:ext uri="{FF2B5EF4-FFF2-40B4-BE49-F238E27FC236}">
                <a16:creationId xmlns="" xmlns:a16="http://schemas.microsoft.com/office/drawing/2014/main" id="{14D95F83-2A28-4947-9202-5E8DE2DEBCC4}"/>
              </a:ext>
            </a:extLst>
          </p:cNvPr>
          <p:cNvSpPr txBox="1">
            <a:spLocks/>
          </p:cNvSpPr>
          <p:nvPr/>
        </p:nvSpPr>
        <p:spPr>
          <a:xfrm>
            <a:off x="1273041" y="6453188"/>
            <a:ext cx="2549306" cy="246221"/>
          </a:xfrm>
          <a:prstGeom prst="rect">
            <a:avLst/>
          </a:prstGeom>
        </p:spPr>
        <p:txBody>
          <a:bodyPr wrap="square" lIns="0" rIns="90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rgbClr val="0D356D"/>
                </a:solidFill>
                <a:uFillTx/>
                <a:latin typeface="Gilroy ExtraBold" pitchFamily="2" charset="0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2">
                    <a:lumMod val="10000"/>
                  </a:schemeClr>
                </a:solidFill>
                <a:latin typeface="+mn-lt"/>
                <a:ea typeface="Gilroy" charset="0"/>
                <a:cs typeface="Gilroy" charset="0"/>
              </a:rPr>
              <a:t>Конференция «Лизинг в России – 2021»</a:t>
            </a: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5" y="6465014"/>
            <a:ext cx="700679" cy="222569"/>
          </a:xfrm>
          <a:prstGeom prst="rect">
            <a:avLst/>
          </a:prstGeom>
        </p:spPr>
      </p:pic>
      <p:cxnSp>
        <p:nvCxnSpPr>
          <p:cNvPr id="43" name="Прямая соединительная линия 42"/>
          <p:cNvCxnSpPr/>
          <p:nvPr/>
        </p:nvCxnSpPr>
        <p:spPr>
          <a:xfrm>
            <a:off x="1177443" y="6468298"/>
            <a:ext cx="0" cy="21600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9387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111" y="414578"/>
            <a:ext cx="10411127" cy="978729"/>
          </a:xfr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Поставщики по-прежнему испытывают давление «</a:t>
            </a:r>
            <a:r>
              <a:rPr lang="ru-RU" sz="3200" dirty="0" err="1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ковидного</a:t>
            </a:r>
            <a:r>
              <a:rPr lang="ru-RU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 фактора»</a:t>
            </a:r>
            <a:endParaRPr lang="ru-RU" sz="3200" b="0" dirty="0">
              <a:solidFill>
                <a:srgbClr val="0057B5"/>
              </a:solidFill>
              <a:latin typeface="+mn-lt"/>
              <a:ea typeface="Gilroy" charset="0"/>
              <a:cs typeface="Gilroy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127125" y="1700213"/>
            <a:ext cx="3168000" cy="4645025"/>
            <a:chOff x="1127125" y="1700213"/>
            <a:chExt cx="3168000" cy="4645025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127125" y="1700213"/>
              <a:ext cx="3168000" cy="4645025"/>
            </a:xfrm>
            <a:prstGeom prst="rect">
              <a:avLst/>
            </a:prstGeom>
            <a:gradFill>
              <a:gsLst>
                <a:gs pos="63000">
                  <a:srgbClr val="372FBB"/>
                </a:gs>
                <a:gs pos="0">
                  <a:srgbClr val="927CD8"/>
                </a:gs>
                <a:gs pos="100000">
                  <a:srgbClr val="6858D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/>
            <p:cNvSpPr/>
            <p:nvPr/>
          </p:nvSpPr>
          <p:spPr>
            <a:xfrm>
              <a:off x="1227784" y="5352598"/>
              <a:ext cx="296668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  <a:t>Дефицит</a:t>
              </a:r>
              <a:b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</a:br>
              <a: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  <a:t>автомобилей</a:t>
              </a:r>
              <a:endParaRPr lang="ru-RU" sz="2000" b="1" dirty="0">
                <a:solidFill>
                  <a:schemeClr val="bg1"/>
                </a:solidFill>
                <a:latin typeface="+mj-lt"/>
              </a:endParaRPr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4927" t="687" r="5495" b="1309"/>
            <a:stretch/>
          </p:blipFill>
          <p:spPr>
            <a:xfrm>
              <a:off x="1443925" y="1966055"/>
              <a:ext cx="2534400" cy="3168000"/>
            </a:xfrm>
            <a:prstGeom prst="rect">
              <a:avLst/>
            </a:prstGeom>
          </p:spPr>
        </p:pic>
      </p:grpSp>
      <p:sp>
        <p:nvSpPr>
          <p:cNvPr id="120" name="Название 1">
            <a:extLst>
              <a:ext uri="{FF2B5EF4-FFF2-40B4-BE49-F238E27FC236}">
                <a16:creationId xmlns="" xmlns:a16="http://schemas.microsoft.com/office/drawing/2014/main" id="{14D95F83-2A28-4947-9202-5E8DE2DEBCC4}"/>
              </a:ext>
            </a:extLst>
          </p:cNvPr>
          <p:cNvSpPr txBox="1">
            <a:spLocks/>
          </p:cNvSpPr>
          <p:nvPr/>
        </p:nvSpPr>
        <p:spPr>
          <a:xfrm>
            <a:off x="1273041" y="6453188"/>
            <a:ext cx="2549306" cy="246221"/>
          </a:xfrm>
          <a:prstGeom prst="rect">
            <a:avLst/>
          </a:prstGeom>
        </p:spPr>
        <p:txBody>
          <a:bodyPr wrap="square" lIns="0" rIns="90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rgbClr val="0D356D"/>
                </a:solidFill>
                <a:uFillTx/>
                <a:latin typeface="Gilroy ExtraBold" pitchFamily="2" charset="0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2">
                    <a:lumMod val="10000"/>
                  </a:schemeClr>
                </a:solidFill>
                <a:latin typeface="+mn-lt"/>
                <a:ea typeface="Gilroy" charset="0"/>
                <a:cs typeface="Gilroy" charset="0"/>
              </a:rPr>
              <a:t>Конференция «Лизинг в России – 2021»</a:t>
            </a:r>
          </a:p>
        </p:txBody>
      </p:sp>
      <p:pic>
        <p:nvPicPr>
          <p:cNvPr id="121" name="Рисунок 1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5" y="6465014"/>
            <a:ext cx="700679" cy="222569"/>
          </a:xfrm>
          <a:prstGeom prst="rect">
            <a:avLst/>
          </a:prstGeom>
        </p:spPr>
      </p:pic>
      <p:cxnSp>
        <p:nvCxnSpPr>
          <p:cNvPr id="122" name="Прямая соединительная линия 121"/>
          <p:cNvCxnSpPr/>
          <p:nvPr/>
        </p:nvCxnSpPr>
        <p:spPr>
          <a:xfrm>
            <a:off x="1177443" y="6468298"/>
            <a:ext cx="0" cy="21600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/>
          <p:cNvGrpSpPr/>
          <p:nvPr/>
        </p:nvGrpSpPr>
        <p:grpSpPr>
          <a:xfrm>
            <a:off x="8257238" y="1700213"/>
            <a:ext cx="3168000" cy="4645025"/>
            <a:chOff x="8257238" y="1700213"/>
            <a:chExt cx="3168000" cy="4645025"/>
          </a:xfrm>
        </p:grpSpPr>
        <p:sp>
          <p:nvSpPr>
            <p:cNvPr id="117" name="Прямоугольник 116"/>
            <p:cNvSpPr/>
            <p:nvPr/>
          </p:nvSpPr>
          <p:spPr>
            <a:xfrm>
              <a:off x="8257238" y="1700213"/>
              <a:ext cx="3168000" cy="4645025"/>
            </a:xfrm>
            <a:prstGeom prst="rect">
              <a:avLst/>
            </a:prstGeom>
            <a:gradFill>
              <a:gsLst>
                <a:gs pos="63000">
                  <a:srgbClr val="372FBB"/>
                </a:gs>
                <a:gs pos="0">
                  <a:srgbClr val="927CD8"/>
                </a:gs>
                <a:gs pos="100000">
                  <a:srgbClr val="6858D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/>
            <p:cNvSpPr/>
            <p:nvPr/>
          </p:nvSpPr>
          <p:spPr>
            <a:xfrm>
              <a:off x="8357897" y="5352598"/>
              <a:ext cx="296668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  <a:t>Кризис</a:t>
              </a:r>
              <a:b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</a:br>
              <a: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  <a:t>ликвидности</a:t>
              </a:r>
              <a:endParaRPr lang="ru-RU" sz="2000" b="1" dirty="0">
                <a:solidFill>
                  <a:schemeClr val="bg1"/>
                </a:solidFill>
                <a:latin typeface="+mj-lt"/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33" t="619" r="16968" b="848"/>
            <a:stretch/>
          </p:blipFill>
          <p:spPr>
            <a:xfrm>
              <a:off x="8510476" y="1966055"/>
              <a:ext cx="2661524" cy="3168000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4656181" y="1700213"/>
            <a:ext cx="3168000" cy="4645025"/>
            <a:chOff x="4656181" y="1700213"/>
            <a:chExt cx="3168000" cy="4645025"/>
          </a:xfrm>
        </p:grpSpPr>
        <p:sp>
          <p:nvSpPr>
            <p:cNvPr id="116" name="Прямоугольник 115"/>
            <p:cNvSpPr/>
            <p:nvPr/>
          </p:nvSpPr>
          <p:spPr>
            <a:xfrm>
              <a:off x="4656181" y="1700213"/>
              <a:ext cx="3168000" cy="4645025"/>
            </a:xfrm>
            <a:prstGeom prst="rect">
              <a:avLst/>
            </a:prstGeom>
            <a:gradFill>
              <a:gsLst>
                <a:gs pos="63000">
                  <a:srgbClr val="372FBB"/>
                </a:gs>
                <a:gs pos="0">
                  <a:srgbClr val="927CD8"/>
                </a:gs>
                <a:gs pos="100000">
                  <a:srgbClr val="6858D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/>
            <p:cNvSpPr/>
            <p:nvPr/>
          </p:nvSpPr>
          <p:spPr>
            <a:xfrm>
              <a:off x="4756840" y="5352598"/>
              <a:ext cx="296668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latin typeface="+mj-lt"/>
                  <a:ea typeface="Calibri" panose="020F0502020204030204" pitchFamily="34" charset="0"/>
                </a:rPr>
                <a:t>Перенос сроков поставки</a:t>
              </a:r>
              <a:endParaRPr lang="ru-RU" sz="2000" b="1" dirty="0">
                <a:solidFill>
                  <a:schemeClr val="bg1"/>
                </a:solidFill>
                <a:latin typeface="+mj-lt"/>
              </a:endParaRP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807" b="4875"/>
            <a:stretch/>
          </p:blipFill>
          <p:spPr>
            <a:xfrm>
              <a:off x="4972981" y="1966055"/>
              <a:ext cx="2534400" cy="316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7607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111" y="408618"/>
            <a:ext cx="7207099" cy="535531"/>
          </a:xfr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57B5"/>
                </a:solidFill>
                <a:latin typeface="+mn-lt"/>
                <a:ea typeface="Gilroy" charset="0"/>
                <a:cs typeface="Gilroy" charset="0"/>
              </a:rPr>
              <a:t>Что дальше?</a:t>
            </a:r>
            <a:endParaRPr lang="ru-RU" sz="3200" b="0" dirty="0">
              <a:solidFill>
                <a:srgbClr val="0057B5"/>
              </a:solidFill>
              <a:latin typeface="+mn-lt"/>
              <a:ea typeface="Gilroy" charset="0"/>
              <a:cs typeface="Gilroy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127125" y="1525422"/>
            <a:ext cx="4690045" cy="1260000"/>
            <a:chOff x="1127125" y="1300298"/>
            <a:chExt cx="4690045" cy="1260000"/>
          </a:xfrm>
        </p:grpSpPr>
        <p:sp>
          <p:nvSpPr>
            <p:cNvPr id="4" name="Овал 3"/>
            <p:cNvSpPr/>
            <p:nvPr/>
          </p:nvSpPr>
          <p:spPr>
            <a:xfrm>
              <a:off x="1127125" y="1300298"/>
              <a:ext cx="1260000" cy="1260000"/>
            </a:xfrm>
            <a:prstGeom prst="ellipse">
              <a:avLst/>
            </a:prstGeom>
            <a:solidFill>
              <a:srgbClr val="B5A6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577170" y="1391689"/>
              <a:ext cx="324000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Наиболее </a:t>
              </a:r>
              <a:r>
                <a:rPr lang="ru-RU" sz="1600" dirty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ярко реализация </a:t>
              </a:r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«</a:t>
              </a:r>
              <a:r>
                <a:rPr lang="ru-RU" sz="1600" dirty="0" err="1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ковидного</a:t>
              </a:r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 фактора» </a:t>
              </a:r>
              <a:r>
                <a:rPr lang="ru-RU" sz="1600" dirty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прослеживается в сегменте розничного </a:t>
              </a:r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лизинга</a:t>
              </a:r>
              <a:endParaRPr lang="ru-RU" sz="1600" dirty="0">
                <a:solidFill>
                  <a:srgbClr val="0057B5"/>
                </a:solidFill>
                <a:latin typeface="+mn-lt"/>
              </a:endParaRPr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651" y="1522200"/>
              <a:ext cx="1038949" cy="816197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6652937" y="1525422"/>
            <a:ext cx="4690045" cy="1260000"/>
            <a:chOff x="6652937" y="1708396"/>
            <a:chExt cx="4690045" cy="126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102982" y="1922898"/>
              <a:ext cx="324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Рынок переходит в сторону б/у транспорта, включая спецтехнику</a:t>
              </a:r>
              <a:endParaRPr lang="ru-RU" sz="1600" dirty="0">
                <a:solidFill>
                  <a:srgbClr val="0057B5"/>
                </a:solidFill>
                <a:latin typeface="+mn-lt"/>
              </a:endParaRPr>
            </a:p>
          </p:txBody>
        </p:sp>
        <p:sp>
          <p:nvSpPr>
            <p:cNvPr id="6" name="Овал 5"/>
            <p:cNvSpPr/>
            <p:nvPr/>
          </p:nvSpPr>
          <p:spPr>
            <a:xfrm>
              <a:off x="6652937" y="1708396"/>
              <a:ext cx="1260000" cy="1260000"/>
            </a:xfrm>
            <a:prstGeom prst="ellipse">
              <a:avLst/>
            </a:prstGeom>
            <a:solidFill>
              <a:srgbClr val="746F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4559" y="2006870"/>
              <a:ext cx="1077841" cy="663052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6652937" y="3215330"/>
            <a:ext cx="4690045" cy="1260000"/>
            <a:chOff x="6652937" y="3306817"/>
            <a:chExt cx="4690045" cy="12600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8102982" y="3398208"/>
              <a:ext cx="324000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В </a:t>
              </a:r>
              <a:r>
                <a:rPr lang="ru-RU" sz="1600" dirty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сегменте крупного корпоративного </a:t>
              </a:r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бизнеса сохраняется риск повышения стоимости имущества</a:t>
              </a:r>
              <a:endParaRPr lang="ru-RU" sz="1600" dirty="0">
                <a:solidFill>
                  <a:srgbClr val="0057B5"/>
                </a:solidFill>
                <a:latin typeface="+mn-lt"/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6652937" y="3306817"/>
              <a:ext cx="1260000" cy="1260000"/>
            </a:xfrm>
            <a:prstGeom prst="ellipse">
              <a:avLst/>
            </a:prstGeom>
            <a:solidFill>
              <a:srgbClr val="BBC4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2982" y="3544719"/>
              <a:ext cx="929418" cy="784196"/>
            </a:xfrm>
            <a:prstGeom prst="rect">
              <a:avLst/>
            </a:prstGeom>
          </p:spPr>
        </p:pic>
      </p:grpSp>
      <p:sp>
        <p:nvSpPr>
          <p:cNvPr id="24" name="Название 1">
            <a:extLst>
              <a:ext uri="{FF2B5EF4-FFF2-40B4-BE49-F238E27FC236}">
                <a16:creationId xmlns="" xmlns:a16="http://schemas.microsoft.com/office/drawing/2014/main" id="{14D95F83-2A28-4947-9202-5E8DE2DEBCC4}"/>
              </a:ext>
            </a:extLst>
          </p:cNvPr>
          <p:cNvSpPr txBox="1">
            <a:spLocks/>
          </p:cNvSpPr>
          <p:nvPr/>
        </p:nvSpPr>
        <p:spPr>
          <a:xfrm>
            <a:off x="1273041" y="6453188"/>
            <a:ext cx="2549306" cy="246221"/>
          </a:xfrm>
          <a:prstGeom prst="rect">
            <a:avLst/>
          </a:prstGeom>
        </p:spPr>
        <p:txBody>
          <a:bodyPr wrap="square" lIns="0" rIns="90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rgbClr val="0D356D"/>
                </a:solidFill>
                <a:uFillTx/>
                <a:latin typeface="Gilroy ExtraBold" pitchFamily="2" charset="0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2">
                    <a:lumMod val="10000"/>
                  </a:schemeClr>
                </a:solidFill>
                <a:latin typeface="+mn-lt"/>
                <a:ea typeface="Gilroy" charset="0"/>
                <a:cs typeface="Gilroy" charset="0"/>
              </a:rPr>
              <a:t>Конференция «Лизинг в России – 2021»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5" y="6465014"/>
            <a:ext cx="700679" cy="222569"/>
          </a:xfrm>
          <a:prstGeom prst="rect">
            <a:avLst/>
          </a:prstGeom>
        </p:spPr>
      </p:pic>
      <p:cxnSp>
        <p:nvCxnSpPr>
          <p:cNvPr id="26" name="Прямая соединительная линия 25"/>
          <p:cNvCxnSpPr/>
          <p:nvPr/>
        </p:nvCxnSpPr>
        <p:spPr>
          <a:xfrm>
            <a:off x="1177443" y="6468298"/>
            <a:ext cx="0" cy="21600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Группа 17"/>
          <p:cNvGrpSpPr/>
          <p:nvPr/>
        </p:nvGrpSpPr>
        <p:grpSpPr>
          <a:xfrm>
            <a:off x="1127125" y="4905238"/>
            <a:ext cx="4507184" cy="1260000"/>
            <a:chOff x="1127125" y="4905238"/>
            <a:chExt cx="4507184" cy="1260000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2577170" y="5365961"/>
              <a:ext cx="305713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Меры гос. поддержки?</a:t>
              </a:r>
              <a:endParaRPr lang="ru-RU" sz="1600" dirty="0">
                <a:solidFill>
                  <a:srgbClr val="0057B5"/>
                </a:solidFill>
                <a:latin typeface="+mn-lt"/>
              </a:endParaRPr>
            </a:p>
          </p:txBody>
        </p:sp>
        <p:sp>
          <p:nvSpPr>
            <p:cNvPr id="28" name="Овал 27"/>
            <p:cNvSpPr/>
            <p:nvPr/>
          </p:nvSpPr>
          <p:spPr>
            <a:xfrm>
              <a:off x="1127125" y="4905238"/>
              <a:ext cx="1260000" cy="1260000"/>
            </a:xfrm>
            <a:prstGeom prst="ellipse">
              <a:avLst/>
            </a:prstGeom>
            <a:solidFill>
              <a:srgbClr val="575A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5216" y="5083492"/>
              <a:ext cx="803819" cy="903492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1127125" y="3215330"/>
            <a:ext cx="4507184" cy="1260000"/>
            <a:chOff x="1127125" y="3306817"/>
            <a:chExt cx="4507184" cy="1260000"/>
          </a:xfrm>
        </p:grpSpPr>
        <p:sp>
          <p:nvSpPr>
            <p:cNvPr id="11" name="Овал 10"/>
            <p:cNvSpPr/>
            <p:nvPr/>
          </p:nvSpPr>
          <p:spPr>
            <a:xfrm>
              <a:off x="1127125" y="3306817"/>
              <a:ext cx="1260000" cy="1260000"/>
            </a:xfrm>
            <a:prstGeom prst="ellipse">
              <a:avLst/>
            </a:prstGeom>
            <a:solidFill>
              <a:srgbClr val="7DB0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577170" y="3644430"/>
              <a:ext cx="305713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 smtClean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В </a:t>
              </a:r>
              <a:r>
                <a:rPr lang="ru-RU" sz="1600" dirty="0">
                  <a:solidFill>
                    <a:srgbClr val="0057B5"/>
                  </a:solidFill>
                  <a:latin typeface="+mn-lt"/>
                  <a:ea typeface="Calibri" panose="020F0502020204030204" pitchFamily="34" charset="0"/>
                </a:rPr>
                <a:t>2022 году риски продолжат накапливаться</a:t>
              </a:r>
              <a:endParaRPr lang="ru-RU" sz="1600" dirty="0">
                <a:solidFill>
                  <a:srgbClr val="0057B5"/>
                </a:solidFill>
                <a:latin typeface="+mn-lt"/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9744" y="3437328"/>
              <a:ext cx="874763" cy="9989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4450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ZH97Tp_QqysDOxtBIpyKg"/>
</p:tagLst>
</file>

<file path=ppt/theme/theme1.xml><?xml version="1.0" encoding="utf-8"?>
<a:theme xmlns:a="http://schemas.openxmlformats.org/drawingml/2006/main" name="Тема Office">
  <a:themeElements>
    <a:clrScheme name="Пользовательские 3">
      <a:dk1>
        <a:srgbClr val="636669"/>
      </a:dk1>
      <a:lt1>
        <a:srgbClr val="FFFFFF"/>
      </a:lt1>
      <a:dk2>
        <a:srgbClr val="0A346D"/>
      </a:dk2>
      <a:lt2>
        <a:srgbClr val="E7E6E6"/>
      </a:lt2>
      <a:accent1>
        <a:srgbClr val="0057B5"/>
      </a:accent1>
      <a:accent2>
        <a:srgbClr val="7F0669"/>
      </a:accent2>
      <a:accent3>
        <a:srgbClr val="A5A5A5"/>
      </a:accent3>
      <a:accent4>
        <a:srgbClr val="0057B5"/>
      </a:accent4>
      <a:accent5>
        <a:srgbClr val="FF9300"/>
      </a:accent5>
      <a:accent6>
        <a:srgbClr val="FF2600"/>
      </a:accent6>
      <a:hlink>
        <a:srgbClr val="0563C1"/>
      </a:hlink>
      <a:folHlink>
        <a:srgbClr val="954F72"/>
      </a:folHlink>
    </a:clrScheme>
    <a:fontScheme name="ГПБЛ 202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101044</TotalTime>
  <Words>649</Words>
  <Application>Microsoft Office PowerPoint</Application>
  <PresentationFormat>Широкоэкранный</PresentationFormat>
  <Paragraphs>56</Paragraphs>
  <Slides>4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7" baseType="lpstr">
      <vt:lpstr>Arial</vt:lpstr>
      <vt:lpstr>Calibri</vt:lpstr>
      <vt:lpstr>Calibri Light</vt:lpstr>
      <vt:lpstr>Cera CY</vt:lpstr>
      <vt:lpstr>Cera CY Bold</vt:lpstr>
      <vt:lpstr>Cera CY Regular</vt:lpstr>
      <vt:lpstr>Cera Pro</vt:lpstr>
      <vt:lpstr>Gilroy</vt:lpstr>
      <vt:lpstr>Gilroy ExtraBold</vt:lpstr>
      <vt:lpstr>Open Sans</vt:lpstr>
      <vt:lpstr>PT Sans</vt:lpstr>
      <vt:lpstr>Тема Office</vt:lpstr>
      <vt:lpstr>think-cell Slide</vt:lpstr>
      <vt:lpstr>«Ковидный фактор»: риски реализовались  или продолжают накапливаться?</vt:lpstr>
      <vt:lpstr>Для клиентов эффекта накопления  «ковидного фактора» не произошло</vt:lpstr>
      <vt:lpstr>Поставщики по-прежнему испытывают давление «ковидного фактора»</vt:lpstr>
      <vt:lpstr>Что дальше?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Ресурсы программы Трансформация</dc:title>
  <dc:subject/>
  <dc:creator>Microsoft Office User</dc:creator>
  <cp:keywords/>
  <dc:description/>
  <cp:lastModifiedBy>Метлицкий Алексей Александрович</cp:lastModifiedBy>
  <cp:revision>5216</cp:revision>
  <cp:lastPrinted>2021-12-06T15:14:17Z</cp:lastPrinted>
  <dcterms:created xsi:type="dcterms:W3CDTF">2019-10-27T15:02:37Z</dcterms:created>
  <dcterms:modified xsi:type="dcterms:W3CDTF">2021-12-07T09:53:30Z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m1">
    <vt:lpwstr>{"CreationContext":{"DomainName":"int.gazprombank.ru","MachineName":"G1398","TimeStamp":"\/Date(1572359548419)\/","UserName":"gpbu8748","UserSid":{"Sddl":"S-1-5-21-3989785535-4168274036-2173320020-151320"}},"Guid":"0e68d248-b319-42d6-b6f2-fe451af5d7a4","H</vt:lpwstr>
  </property>
  <property fmtid="{D5CDD505-2E9C-101B-9397-08002B2CF9AE}" pid="3" name="Dm2">
    <vt:lpwstr>ash":[218,57,163,238,94,107,75,13,50,85,191,239,149,96,24,144,175,216,7,9],"LastModificationContext":{"DomainName":"int.gazprombank.ru","MachineName":"G1398","TimeStamp":"\/Date(1572359548419)\/","UserName":"gpbu8748","UserSid":{"Sddl":"S-1-5-21-398978553</vt:lpwstr>
  </property>
  <property fmtid="{D5CDD505-2E9C-101B-9397-08002B2CF9AE}" pid="4" name="Dm3">
    <vt:lpwstr>5-4168274036-2173320020-151320"}},"LastModificationPath":"C:\\Users\\gpbu8748\\Desktop\\ПРЕЗЕНТАЦИЯ НА КПТ\\КПТ_Программа Трансформация.pptx","Marker":{"Classifier":null,"ColorCode":"#000000","Guid":"eee80589-c3bd-47f9-b8b9-cb5f98354da1","Icon":null,"Imag</vt:lpwstr>
  </property>
  <property fmtid="{D5CDD505-2E9C-101B-9397-08002B2CF9AE}" pid="5" name="Dm4">
    <vt:lpwstr>e":null,"ImageURL":null,"IsAllowed":false,"IsShowWindowNotification":false,"Level":0,"Name":"Открытая информация","Permissions":[0,1,2,3],"Text":null,"VisualStyle":{"FontColor":{"Blue":128,"Green":128,"Red":128},"FontName":"Arial","FontSize":8,"LocationsA</vt:lpwstr>
  </property>
  <property fmtid="{D5CDD505-2E9C-101B-9397-08002B2CF9AE}" pid="6" name="Dm5">
    <vt:lpwstr>ccess":[],"LocationsExcel":[],"LocationsPowerPoint":[],"LocationsVisio":[],"LocationsWord":[1,2],"attrs":[]}},"ParentGuid":"c9fafe87-1970-436f-91f1-8a3db7b99251"}</vt:lpwstr>
  </property>
  <property fmtid="{D5CDD505-2E9C-101B-9397-08002B2CF9AE}" pid="7" name="Dm6">
    <vt:lpwstr/>
  </property>
</Properties>
</file>