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632" r:id="rId2"/>
    <p:sldId id="1354" r:id="rId3"/>
    <p:sldId id="1356" r:id="rId4"/>
    <p:sldId id="1357" r:id="rId5"/>
    <p:sldId id="1215" r:id="rId6"/>
  </p:sldIdLst>
  <p:sldSz cx="12192000" cy="6858000"/>
  <p:notesSz cx="6735763" cy="9866313"/>
  <p:custDataLst>
    <p:tags r:id="rId9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11" orient="horz" pos="935" userDrawn="1">
          <p15:clr>
            <a:srgbClr val="A4A3A4"/>
          </p15:clr>
        </p15:guide>
        <p15:guide id="15" pos="6040" userDrawn="1">
          <p15:clr>
            <a:srgbClr val="A4A3A4"/>
          </p15:clr>
        </p15:guide>
        <p15:guide id="17" orient="horz" pos="731" userDrawn="1">
          <p15:clr>
            <a:srgbClr val="A4A3A4"/>
          </p15:clr>
        </p15:guide>
        <p15:guide id="19" orient="horz" pos="482" userDrawn="1">
          <p15:clr>
            <a:srgbClr val="A4A3A4"/>
          </p15:clr>
        </p15:guide>
        <p15:guide id="21" orient="horz" pos="187" userDrawn="1">
          <p15:clr>
            <a:srgbClr val="A4A3A4"/>
          </p15:clr>
        </p15:guide>
        <p15:guide id="24" pos="710" userDrawn="1">
          <p15:clr>
            <a:srgbClr val="A4A3A4"/>
          </p15:clr>
        </p15:guide>
        <p15:guide id="25" pos="7174" userDrawn="1">
          <p15:clr>
            <a:srgbClr val="A4A3A4"/>
          </p15:clr>
        </p15:guide>
        <p15:guide id="26" orient="horz" pos="4110" userDrawn="1">
          <p15:clr>
            <a:srgbClr val="A4A3A4"/>
          </p15:clr>
        </p15:guide>
        <p15:guide id="27" orient="horz" pos="3385" userDrawn="1">
          <p15:clr>
            <a:srgbClr val="A4A3A4"/>
          </p15:clr>
        </p15:guide>
        <p15:guide id="28" orient="horz" pos="2772" userDrawn="1">
          <p15:clr>
            <a:srgbClr val="A4A3A4"/>
          </p15:clr>
        </p15:guide>
        <p15:guide id="30" orient="horz" pos="1570" userDrawn="1">
          <p15:clr>
            <a:srgbClr val="A4A3A4"/>
          </p15:clr>
        </p15:guide>
        <p15:guide id="32" pos="2797" userDrawn="1">
          <p15:clr>
            <a:srgbClr val="A4A3A4"/>
          </p15:clr>
        </p15:guide>
        <p15:guide id="34" orient="horz" pos="3022" userDrawn="1">
          <p15:clr>
            <a:srgbClr val="A4A3A4"/>
          </p15:clr>
        </p15:guide>
        <p15:guide id="35" orient="horz" pos="3997" userDrawn="1">
          <p15:clr>
            <a:srgbClr val="A4A3A4"/>
          </p15:clr>
        </p15:guide>
        <p15:guide id="36" orient="horz" pos="1094" userDrawn="1">
          <p15:clr>
            <a:srgbClr val="A4A3A4"/>
          </p15:clr>
        </p15:guide>
        <p15:guide id="37" pos="2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удо Мария Алекcандровна" initials="ПМА" lastIdx="60" clrIdx="0">
    <p:extLst>
      <p:ext uri="{19B8F6BF-5375-455C-9EA6-DF929625EA0E}">
        <p15:presenceInfo xmlns:p15="http://schemas.microsoft.com/office/powerpoint/2012/main" userId="S-1-5-21-1913117385-4258116798-2209642824-1512" providerId="AD"/>
      </p:ext>
    </p:extLst>
  </p:cmAuthor>
  <p:cmAuthor id="2" name="Метлицкий Алексей Александрович" initials="МАА" lastIdx="6" clrIdx="1">
    <p:extLst>
      <p:ext uri="{19B8F6BF-5375-455C-9EA6-DF929625EA0E}">
        <p15:presenceInfo xmlns:p15="http://schemas.microsoft.com/office/powerpoint/2012/main" userId="S-1-5-21-1913117385-4258116798-2209642824-1241" providerId="AD"/>
      </p:ext>
    </p:extLst>
  </p:cmAuthor>
  <p:cmAuthor id="3" name="Ястребова Наталия Николаевна" initials="ЯНН" lastIdx="5" clrIdx="2">
    <p:extLst>
      <p:ext uri="{19B8F6BF-5375-455C-9EA6-DF929625EA0E}">
        <p15:presenceInfo xmlns:p15="http://schemas.microsoft.com/office/powerpoint/2012/main" userId="S-1-5-21-1913117385-4258116798-2209642824-116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00769"/>
    <a:srgbClr val="D4D1FF"/>
    <a:srgbClr val="F0EFFF"/>
    <a:srgbClr val="F8F0FF"/>
    <a:srgbClr val="0057B5"/>
    <a:srgbClr val="00B0F0"/>
    <a:srgbClr val="FFFFFF"/>
    <a:srgbClr val="0079FE"/>
    <a:srgbClr val="3B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B11A4E-8EC6-4F60-AE81-D74885B0F6B3}" v="2" dt="2021-08-06T13:08:12.7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00" autoAdjust="0"/>
    <p:restoredTop sz="96433" autoAdjust="0"/>
  </p:normalViewPr>
  <p:slideViewPr>
    <p:cSldViewPr snapToGrid="0" snapToObjects="1" showGuides="1">
      <p:cViewPr varScale="1">
        <p:scale>
          <a:sx n="85" d="100"/>
          <a:sy n="85" d="100"/>
        </p:scale>
        <p:origin x="691" y="53"/>
      </p:cViewPr>
      <p:guideLst>
        <p:guide pos="4135"/>
        <p:guide orient="horz" pos="935"/>
        <p:guide pos="6040"/>
        <p:guide orient="horz" pos="731"/>
        <p:guide orient="horz" pos="482"/>
        <p:guide orient="horz" pos="187"/>
        <p:guide pos="710"/>
        <p:guide pos="7174"/>
        <p:guide orient="horz" pos="4110"/>
        <p:guide orient="horz" pos="3385"/>
        <p:guide orient="horz" pos="2772"/>
        <p:guide orient="horz" pos="1570"/>
        <p:guide pos="2797"/>
        <p:guide orient="horz" pos="3022"/>
        <p:guide orient="horz" pos="3997"/>
        <p:guide orient="horz" pos="1094"/>
        <p:guide pos="2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 snapToObjects="1" showGuides="1">
      <p:cViewPr varScale="1">
        <p:scale>
          <a:sx n="79" d="100"/>
          <a:sy n="79" d="100"/>
        </p:scale>
        <p:origin x="4038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46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19511" cy="494734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83" y="2"/>
            <a:ext cx="2919510" cy="494734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r">
              <a:defRPr sz="1200"/>
            </a:lvl1pPr>
          </a:lstStyle>
          <a:p>
            <a:fld id="{636210C7-5A3C-42ED-B73F-56591B64106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579"/>
            <a:ext cx="2919511" cy="494734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83" y="9371579"/>
            <a:ext cx="2919510" cy="494734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r">
              <a:defRPr sz="1200"/>
            </a:lvl1pPr>
          </a:lstStyle>
          <a:p>
            <a:fld id="{39083B95-9B72-4F65-9640-9DCC70FE8B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555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FB3A3EBE-598E-A848-93F7-8ED9646077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1"/>
            <a:ext cx="2918830" cy="495029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33AE027-B6B5-7D45-857C-45545BAFB6B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0" cy="495029"/>
          </a:xfrm>
          <a:prstGeom prst="rect">
            <a:avLst/>
          </a:prstGeom>
        </p:spPr>
        <p:txBody>
          <a:bodyPr vert="horz" lIns="91321" tIns="45662" rIns="91321" bIns="4566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02D2175-C4B2-F744-956B-0675EBF5A549}" type="datetimeFigureOut">
              <a:rPr lang="ru-RU"/>
              <a:pPr>
                <a:defRPr/>
              </a:pPr>
              <a:t>30.11.2022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52E8D684-5409-024E-A303-0A584FAB03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2" rIns="91321" bIns="4566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CCFE5ECD-3D8F-F441-B676-2E9687069F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3577" y="4748165"/>
            <a:ext cx="5388610" cy="3884861"/>
          </a:xfrm>
          <a:prstGeom prst="rect">
            <a:avLst/>
          </a:prstGeom>
        </p:spPr>
        <p:txBody>
          <a:bodyPr vert="horz" lIns="91321" tIns="45662" rIns="91321" bIns="45662" rtlCol="0"/>
          <a:lstStyle/>
          <a:p>
            <a:pPr lvl="0"/>
            <a:r>
              <a:rPr lang="ru-RU" noProof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FED25A5-0640-DE4E-9147-3FD16854CA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2" y="9371287"/>
            <a:ext cx="2918830" cy="495028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BDF97D4-B719-3F42-9523-650FC76F07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15375" y="9371287"/>
            <a:ext cx="2918830" cy="495028"/>
          </a:xfrm>
          <a:prstGeom prst="rect">
            <a:avLst/>
          </a:prstGeom>
        </p:spPr>
        <p:txBody>
          <a:bodyPr vert="horz" lIns="91321" tIns="45662" rIns="91321" bIns="4566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17D561-1493-5E43-BD26-63C685C6C5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4618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741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311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237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17D561-1493-5E43-BD26-63C685C6C57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66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35">
            <a:extLst>
              <a:ext uri="{FF2B5EF4-FFF2-40B4-BE49-F238E27FC236}">
                <a16:creationId xmlns:a16="http://schemas.microsoft.com/office/drawing/2014/main" xmlns="" id="{6926BA3A-57AA-F648-8166-BD292F4808F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68" y="492051"/>
            <a:ext cx="3528000" cy="549593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78C5890F-CC21-A442-BFB8-4C9CEF3BD022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6200000">
            <a:off x="10577701" y="1302577"/>
            <a:ext cx="1842651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i="0" kern="120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defTabSz="321469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6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#</a:t>
            </a:r>
            <a:r>
              <a:rPr lang="ru-RU" altLang="ru-RU" sz="16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КомандаЛидеров</a:t>
            </a:r>
            <a:endParaRPr lang="ru-RU" altLang="ru-RU" sz="1600" b="0" dirty="0">
              <a:solidFill>
                <a:schemeClr val="bg1"/>
              </a:solidFill>
              <a:latin typeface="+mn-lt"/>
              <a:ea typeface="Gilroy" charset="0"/>
              <a:cs typeface="Gilroy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707EB59-6ECB-9B47-81E0-E63F5DC0FB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6686F8B-0E9F-7A44-A111-C775F23AF5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xmlns="" id="{216C0C24-6866-7B42-A7F7-7FE9EFB93224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532848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771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FCD1FB-F7D9-AF48-9B46-35DBCD23D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998DCC2-E0B5-1946-A732-8437A2CFC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40A074E-1F21-D446-B92F-2C1ECFC2F3A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968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727889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200">
                <a:solidFill>
                  <a:schemeClr val="bg1"/>
                </a:solidFill>
                <a:latin typeface="Cera Pro" panose="000005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pPr algn="ctr" eaLnBrk="1" hangingPunct="1"/>
              <a:t>‹#›</a:t>
            </a:fld>
            <a:endParaRPr lang="ru-RU" altLang="ru-RU" sz="1200" dirty="0">
              <a:solidFill>
                <a:srgbClr val="BFBFBF"/>
              </a:solidFill>
              <a:latin typeface="Cera Pro" panose="00000500000000000000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78C5890F-CC21-A442-BFB8-4C9CEF3BD022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6200000">
            <a:off x="11197659" y="948375"/>
            <a:ext cx="1580695" cy="16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i="0" kern="120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defTabSz="321469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#</a:t>
            </a:r>
            <a:r>
              <a:rPr lang="ru-RU" altLang="ru-RU" sz="12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КомандаЛидеров</a:t>
            </a:r>
            <a:endParaRPr lang="ru-RU" altLang="ru-RU" sz="1200" b="0" dirty="0">
              <a:solidFill>
                <a:schemeClr val="bg1"/>
              </a:solidFill>
              <a:latin typeface="+mn-lt"/>
              <a:ea typeface="Gilroy" charset="0"/>
              <a:cs typeface="Gilro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32136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23209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28698" cy="3814795"/>
            <a:chOff x="11675103" y="-157196"/>
            <a:chExt cx="628698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28698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03</a:t>
              </a:r>
              <a:endParaRPr lang="en-US" sz="3000" cap="small" dirty="0">
                <a:solidFill>
                  <a:schemeClr val="bg1"/>
                </a:solidFill>
                <a:latin typeface="Cera CY" pitchFamily="2" charset="0"/>
                <a:ea typeface="Gilroy ExtraBold" charset="0"/>
                <a:cs typeface="Gilroy ExtraBold" charset="0"/>
              </a:endParaRPr>
            </a:p>
          </p:txBody>
        </p:sp>
        <p:sp>
          <p:nvSpPr>
            <p:cNvPr id="16" name="Текст 2">
              <a:extLst>
                <a:ext uri="{FF2B5EF4-FFF2-40B4-BE49-F238E27FC236}">
                  <a16:creationId xmlns:a16="http://schemas.microsoft.com/office/drawing/2014/main" xmlns="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altLang="ru-RU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ra CY" pitchFamily="2" charset="0"/>
                  <a:ea typeface="+mn-ea"/>
                  <a:cs typeface="+mn-cs"/>
                </a:rPr>
                <a:t>Управление и мониторинг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566AC40-5D60-4549-95A9-84FB63F1A6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11845308" y="340782"/>
            <a:ext cx="346691" cy="4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452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33507" cy="3814795"/>
            <a:chOff x="11675103" y="-157196"/>
            <a:chExt cx="633507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33507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</a:t>
              </a:r>
              <a:r>
                <a:rPr lang="en-US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6</a:t>
              </a:r>
            </a:p>
          </p:txBody>
        </p:sp>
        <p:sp>
          <p:nvSpPr>
            <p:cNvPr id="16" name="Текст 2">
              <a:extLst>
                <a:ext uri="{FF2B5EF4-FFF2-40B4-BE49-F238E27FC236}">
                  <a16:creationId xmlns:a16="http://schemas.microsoft.com/office/drawing/2014/main" xmlns="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altLang="ru-RU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ra CY" pitchFamily="2" charset="0"/>
                  <a:ea typeface="+mn-ea"/>
                  <a:cs typeface="+mn-cs"/>
                </a:rPr>
                <a:t>Результаты программ Трансформации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D373E0A-A7E5-6A47-B87F-618A68CF9A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819907" y="360113"/>
            <a:ext cx="368000" cy="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093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14271" cy="3814795"/>
            <a:chOff x="11675103" y="-157196"/>
            <a:chExt cx="614271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14271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</a:t>
              </a:r>
              <a:r>
                <a:rPr lang="en-US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7</a:t>
              </a:r>
            </a:p>
          </p:txBody>
        </p:sp>
        <p:sp>
          <p:nvSpPr>
            <p:cNvPr id="16" name="Текст 2">
              <a:extLst>
                <a:ext uri="{FF2B5EF4-FFF2-40B4-BE49-F238E27FC236}">
                  <a16:creationId xmlns:a16="http://schemas.microsoft.com/office/drawing/2014/main" xmlns="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ru-RU" sz="800" b="0" dirty="0">
                  <a:solidFill>
                    <a:schemeClr val="bg1"/>
                  </a:solidFill>
                  <a:latin typeface="Cera CY" pitchFamily="2" charset="0"/>
                </a:rPr>
                <a:t>Дальнейшие шаги программ Трансформации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2C47C95A-F11E-5745-B796-3EED158F4C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11810281" y="328987"/>
            <a:ext cx="381720" cy="41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268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57D45669-EA63-6A4D-8631-A9351B5B0E0F}"/>
              </a:ext>
            </a:extLst>
          </p:cNvPr>
          <p:cNvGrpSpPr/>
          <p:nvPr userDrawn="1"/>
        </p:nvGrpSpPr>
        <p:grpSpPr>
          <a:xfrm>
            <a:off x="11675103" y="-157196"/>
            <a:ext cx="644728" cy="3814795"/>
            <a:chOff x="11675103" y="-157196"/>
            <a:chExt cx="644728" cy="38147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370E4B0F-3083-2E49-8E65-79574E8627FE}"/>
                </a:ext>
              </a:extLst>
            </p:cNvPr>
            <p:cNvSpPr/>
            <p:nvPr/>
          </p:nvSpPr>
          <p:spPr>
            <a:xfrm>
              <a:off x="11675103" y="-157196"/>
              <a:ext cx="644728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0</a:t>
              </a:r>
              <a:r>
                <a:rPr lang="en-US" sz="3000" cap="small" dirty="0">
                  <a:solidFill>
                    <a:schemeClr val="bg1"/>
                  </a:solidFill>
                  <a:latin typeface="Cera CY" pitchFamily="2" charset="0"/>
                  <a:ea typeface="Gilroy ExtraBold" charset="0"/>
                  <a:cs typeface="Gilroy ExtraBold" charset="0"/>
                </a:rPr>
                <a:t>8</a:t>
              </a:r>
            </a:p>
          </p:txBody>
        </p:sp>
        <p:sp>
          <p:nvSpPr>
            <p:cNvPr id="16" name="Текст 2">
              <a:extLst>
                <a:ext uri="{FF2B5EF4-FFF2-40B4-BE49-F238E27FC236}">
                  <a16:creationId xmlns:a16="http://schemas.microsoft.com/office/drawing/2014/main" xmlns="" id="{B8F57214-5EDE-CB4A-AB95-7220E1D390FD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10567268" y="2124938"/>
              <a:ext cx="2858947" cy="206375"/>
            </a:xfrm>
            <a:prstGeom prst="rect">
              <a:avLst/>
            </a:prstGeom>
          </p:spPr>
          <p:txBody>
            <a:bodyPr lIns="36000" tIns="36000" rIns="36000" bIns="36000" anchor="b"/>
            <a:lstStyle>
              <a:lvl1pPr marL="0" indent="0" algn="l" defTabSz="321469" rtl="0" eaLnBrk="1" latinLnBrk="0" hangingPunct="1">
                <a:lnSpc>
                  <a:spcPct val="14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600" b="1" i="0" kern="1200" spc="0">
                  <a:solidFill>
                    <a:schemeClr val="tx2">
                      <a:lumMod val="60000"/>
                      <a:lumOff val="40000"/>
                    </a:schemeClr>
                  </a:solidFill>
                  <a:uFillTx/>
                  <a:latin typeface="PT Sans" panose="020B0503020203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uFillTx/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321469" rtl="0" eaLnBrk="1" fontAlgn="auto" latinLnBrk="0" hangingPunct="1">
                <a:lnSpc>
                  <a:spcPct val="14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altLang="ru-RU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ra CY" pitchFamily="2" charset="0"/>
                  <a:ea typeface="+mn-ea"/>
                  <a:cs typeface="+mn-cs"/>
                </a:rPr>
                <a:t>Детальный статус реализации программ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11DEE7-9823-AA43-82F8-C6D35DD2917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828432" y="365126"/>
            <a:ext cx="331695" cy="33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7632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600">
                <a:solidFill>
                  <a:schemeClr val="bg1"/>
                </a:solidFill>
                <a:latin typeface="Cera CY" pitchFamily="2" charset="0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600" dirty="0">
              <a:solidFill>
                <a:srgbClr val="BFBFBF"/>
              </a:solidFill>
              <a:latin typeface="Cera CY Regular" pitchFamily="2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370E4B0F-3083-2E49-8E65-79574E8627FE}"/>
              </a:ext>
            </a:extLst>
          </p:cNvPr>
          <p:cNvSpPr/>
          <p:nvPr/>
        </p:nvSpPr>
        <p:spPr>
          <a:xfrm>
            <a:off x="11675103" y="-157196"/>
            <a:ext cx="6447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cap="small" dirty="0">
                <a:solidFill>
                  <a:schemeClr val="bg1"/>
                </a:solidFill>
                <a:latin typeface="Cera CY" pitchFamily="2" charset="0"/>
                <a:ea typeface="Gilroy ExtraBold" charset="0"/>
                <a:cs typeface="Gilroy ExtraBold" charset="0"/>
              </a:rPr>
              <a:t>08</a:t>
            </a:r>
            <a:endParaRPr lang="en-US" sz="3000" cap="small" dirty="0">
              <a:solidFill>
                <a:schemeClr val="bg1"/>
              </a:solidFill>
              <a:latin typeface="Cera CY" pitchFamily="2" charset="0"/>
              <a:ea typeface="Gilroy ExtraBold" charset="0"/>
              <a:cs typeface="Gilroy ExtraBold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20F099-20E4-884D-9BDC-28FA85D794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8AC81521-A8D0-3247-B43B-56795B5DA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365126"/>
            <a:ext cx="10702200" cy="76442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7F1E7798-C1C6-4C4B-802F-E95F6790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813" y="1654175"/>
            <a:ext cx="11036300" cy="4351338"/>
          </a:xfrm>
        </p:spPr>
        <p:txBody>
          <a:bodyPr/>
          <a:lstStyle>
            <a:lvl1pPr>
              <a:buClr>
                <a:schemeClr val="accent2"/>
              </a:buClr>
              <a:defRPr sz="1400" b="0" i="0">
                <a:solidFill>
                  <a:schemeClr val="bg2">
                    <a:lumMod val="50000"/>
                  </a:schemeClr>
                </a:solidFill>
                <a:latin typeface="Cera CY" pitchFamily="2" charset="0"/>
              </a:defRPr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E0512A7-B7F2-CD49-8E35-55E9142869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11840272" y="344605"/>
            <a:ext cx="351728" cy="40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3053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5">
            <a:extLst>
              <a:ext uri="{FF2B5EF4-FFF2-40B4-BE49-F238E27FC236}">
                <a16:creationId xmlns:a16="http://schemas.microsoft.com/office/drawing/2014/main" xmlns="" id="{7C814B40-F55F-5C4F-BB6E-84B436715EC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11784013" y="0"/>
            <a:ext cx="40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xmlns="" id="{FEAD9B02-7945-4549-A1EB-BBB75C1188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810280" y="6379422"/>
            <a:ext cx="368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089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58A9CFFD-EE99-4E11-B8BC-23AC5DDB75ED}" type="slidenum">
              <a:rPr lang="ru-RU" sz="120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pPr algn="ctr" eaLnBrk="1" hangingPunct="1"/>
              <a:t>‹#›</a:t>
            </a:fld>
            <a:endParaRPr lang="ru-RU" altLang="ru-RU" sz="12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9719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631C43F-3C6A-1E48-B6C1-1F723ABBA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813" y="1709738"/>
            <a:ext cx="5580622" cy="1755775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D328A62-A4B7-0E48-A41D-B60992A80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813" y="3594381"/>
            <a:ext cx="5580622" cy="2779525"/>
          </a:xfrm>
        </p:spPr>
        <p:txBody>
          <a:bodyPr/>
          <a:lstStyle>
            <a:lvl1pPr marL="0" indent="0">
              <a:buNone/>
              <a:defRPr sz="2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текста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5A9DD0D-EEF4-844D-B8C7-6D0B5AE59F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824192" y="-2"/>
            <a:ext cx="4367807" cy="6857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89" y="485698"/>
            <a:ext cx="3528000" cy="56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7332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B3C74B-1B30-B141-9A26-0EAD541D8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79" y="365126"/>
            <a:ext cx="10712533" cy="76442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FCCD578-0B50-9746-B55A-A79C4CA2B5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2781" y="1825625"/>
            <a:ext cx="5181600" cy="4351338"/>
          </a:xfrm>
        </p:spPr>
        <p:txBody>
          <a:bodyPr/>
          <a:lstStyle>
            <a:lvl1pPr>
              <a:buClr>
                <a:schemeClr val="accent2"/>
              </a:buClr>
              <a:defRPr sz="1400"/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6C66DBB-934A-3E4E-A179-9A48DA495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3513" y="1825625"/>
            <a:ext cx="5181600" cy="4351338"/>
          </a:xfrm>
        </p:spPr>
        <p:txBody>
          <a:bodyPr/>
          <a:lstStyle>
            <a:lvl1pPr>
              <a:buClr>
                <a:schemeClr val="accent2"/>
              </a:buClr>
              <a:defRPr sz="1400"/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FFB9B7A-1D21-E840-B1A5-38EAB1E8BCE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Номер слайда 4">
            <a:extLst>
              <a:ext uri="{FF2B5EF4-FFF2-40B4-BE49-F238E27FC236}">
                <a16:creationId xmlns:a16="http://schemas.microsoft.com/office/drawing/2014/main" xmlns="" id="{D9315C5D-54FC-5045-A406-15DA8B9B5AA4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642178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6780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6D560D4-8EF3-AE4D-8641-23D452253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79" y="365125"/>
            <a:ext cx="10712533" cy="76442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EB548D3-9B5E-7642-A771-3F0C94438A0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58813" y="1681163"/>
            <a:ext cx="5157787" cy="823912"/>
          </a:xfrm>
        </p:spPr>
        <p:txBody>
          <a:bodyPr anchor="t"/>
          <a:lstStyle>
            <a:lvl1pPr marL="0" indent="0">
              <a:buNone/>
              <a:defRPr sz="2400" b="1" i="0">
                <a:solidFill>
                  <a:schemeClr val="accent2"/>
                </a:solidFill>
                <a:latin typeface="Cera C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E867F83-2AFC-2648-A5E5-A9226DB421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8813" y="2505075"/>
            <a:ext cx="5157787" cy="3684588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6D69A2C-F542-334B-840C-1B6756D4E1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1924" y="1681163"/>
            <a:ext cx="5183188" cy="823912"/>
          </a:xfrm>
        </p:spPr>
        <p:txBody>
          <a:bodyPr anchor="t"/>
          <a:lstStyle>
            <a:lvl1pPr marL="0" indent="0">
              <a:buNone/>
              <a:defRPr sz="2400" b="1" i="0">
                <a:solidFill>
                  <a:schemeClr val="accent2"/>
                </a:solidFill>
                <a:latin typeface="Cera C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073ACB5-76F8-9643-AD23-FFACC265C6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1924" y="2505075"/>
            <a:ext cx="5183188" cy="3684588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794B684-0F10-6F47-ADC3-330475CE5C5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4">
            <a:extLst>
              <a:ext uri="{FF2B5EF4-FFF2-40B4-BE49-F238E27FC236}">
                <a16:creationId xmlns:a16="http://schemas.microsoft.com/office/drawing/2014/main" xmlns="" id="{B8D39D4D-E570-9648-B7FF-13E22AEDB66A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681935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37213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EBDC08-0FF2-074C-809B-D1CDA4BE8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64FABCE-12B1-9B46-8ABF-440EDF1AB2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xmlns="" id="{E2A5655B-65BF-7842-AD8F-2154E5291783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652117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2345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5">
            <a:extLst>
              <a:ext uri="{FF2B5EF4-FFF2-40B4-BE49-F238E27FC236}">
                <a16:creationId xmlns:a16="http://schemas.microsoft.com/office/drawing/2014/main" xmlns="" id="{A9FF4C94-A9CE-7E4C-B4A8-862C05F86AD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0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трелка вправо 3"/>
          <p:cNvSpPr/>
          <p:nvPr userDrawn="1"/>
        </p:nvSpPr>
        <p:spPr>
          <a:xfrm rot="20010780">
            <a:off x="4915940" y="3368066"/>
            <a:ext cx="5970588" cy="704676"/>
          </a:xfrm>
          <a:prstGeom prst="rightArrow">
            <a:avLst>
              <a:gd name="adj1" fmla="val 50000"/>
              <a:gd name="adj2" fmla="val 108879"/>
            </a:avLst>
          </a:prstGeom>
          <a:gradFill flip="none" rotWithShape="1">
            <a:gsLst>
              <a:gs pos="75000">
                <a:srgbClr val="00099E">
                  <a:alpha val="20000"/>
                </a:srgbClr>
              </a:gs>
              <a:gs pos="0">
                <a:srgbClr val="CBA3E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 userDrawn="1"/>
        </p:nvSpPr>
        <p:spPr>
          <a:xfrm rot="20010780">
            <a:off x="2774009" y="2604265"/>
            <a:ext cx="9044759" cy="704676"/>
          </a:xfrm>
          <a:prstGeom prst="rightArrow">
            <a:avLst>
              <a:gd name="adj1" fmla="val 50000"/>
              <a:gd name="adj2" fmla="val 106698"/>
            </a:avLst>
          </a:prstGeom>
          <a:gradFill flip="none" rotWithShape="1">
            <a:gsLst>
              <a:gs pos="75000">
                <a:srgbClr val="00099E">
                  <a:alpha val="20000"/>
                </a:srgbClr>
              </a:gs>
              <a:gs pos="0">
                <a:srgbClr val="CBA3E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 userDrawn="1"/>
        </p:nvSpPr>
        <p:spPr>
          <a:xfrm rot="20010780">
            <a:off x="1918217" y="2594704"/>
            <a:ext cx="6213892" cy="704676"/>
          </a:xfrm>
          <a:prstGeom prst="rightArrow">
            <a:avLst>
              <a:gd name="adj1" fmla="val 50000"/>
              <a:gd name="adj2" fmla="val 107810"/>
            </a:avLst>
          </a:prstGeom>
          <a:gradFill flip="none" rotWithShape="1">
            <a:gsLst>
              <a:gs pos="75000">
                <a:srgbClr val="00099E">
                  <a:alpha val="20000"/>
                </a:srgbClr>
              </a:gs>
              <a:gs pos="0">
                <a:srgbClr val="CBA3E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68" y="492051"/>
            <a:ext cx="3528000" cy="549593"/>
          </a:xfrm>
          <a:prstGeom prst="rect">
            <a:avLst/>
          </a:prstGeom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FB2C0D3-4C39-F942-8E84-CB66785E13AF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701813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8943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71174DB-E07F-EF4F-A343-4980F6CBE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580" y="457200"/>
            <a:ext cx="3789445" cy="1062318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57A147-F137-724E-B5A9-174A4AAAB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457201"/>
            <a:ext cx="6511925" cy="5403850"/>
          </a:xfrm>
        </p:spPr>
        <p:txBody>
          <a:bodyPr/>
          <a:lstStyle>
            <a:lvl1pPr>
              <a:defRPr sz="2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04386C0-A8DA-074A-ABE6-C98F3EC841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8814" y="1707776"/>
            <a:ext cx="4113212" cy="41612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D9FC7A0-40A7-BC45-8A11-5201670E115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4">
            <a:extLst>
              <a:ext uri="{FF2B5EF4-FFF2-40B4-BE49-F238E27FC236}">
                <a16:creationId xmlns:a16="http://schemas.microsoft.com/office/drawing/2014/main" xmlns="" id="{EBFA0176-6A4B-7E44-A11C-FD580E7EAF35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927100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07347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0C1813-EEE1-614E-8C4A-4586D6F92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775" y="457200"/>
            <a:ext cx="3778250" cy="1048871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126FE92-B023-4B49-8808-5333743829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457201"/>
            <a:ext cx="6511925" cy="54038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0E8CA09-888F-3843-85EC-0BEFAAD62E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8814" y="1667435"/>
            <a:ext cx="4113212" cy="42015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5AAB0E2-71BE-7C49-A91B-1FED570C4B2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88" y="411163"/>
            <a:ext cx="66198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4">
            <a:extLst>
              <a:ext uri="{FF2B5EF4-FFF2-40B4-BE49-F238E27FC236}">
                <a16:creationId xmlns:a16="http://schemas.microsoft.com/office/drawing/2014/main" xmlns="" id="{0C58DE5E-951E-5841-8EA3-816E4818FBDE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264900" y="6356350"/>
            <a:ext cx="711752" cy="365125"/>
          </a:xfr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9088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xmlns="" id="{262C8C15-62F1-974F-8BE6-E77A0EBF9C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82580" y="365126"/>
            <a:ext cx="10702200" cy="76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dirty="0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xmlns="" id="{87A3AE25-6B7E-6242-A307-F6305D697F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58813" y="1654175"/>
            <a:ext cx="110363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dirty="0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9" name="Номер слайда 4">
            <a:extLst>
              <a:ext uri="{FF2B5EF4-FFF2-40B4-BE49-F238E27FC236}">
                <a16:creationId xmlns:a16="http://schemas.microsoft.com/office/drawing/2014/main" xmlns="" id="{F3CC1F8C-682D-2446-BFF0-BBDD7A931F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64900" y="6356350"/>
            <a:ext cx="430213" cy="365125"/>
          </a:xfrm>
          <a:prstGeom prst="rect">
            <a:avLst/>
          </a:prstGeom>
        </p:spPr>
        <p:txBody>
          <a:bodyPr/>
          <a:lstStyle>
            <a:lvl1pPr>
              <a:defRPr smtClean="0">
                <a:solidFill>
                  <a:schemeClr val="tx2">
                    <a:lumMod val="60000"/>
                    <a:lumOff val="40000"/>
                  </a:schemeClr>
                </a:solidFill>
                <a:latin typeface="PT Sans" panose="020B0503020203020204" pitchFamily="34" charset="0"/>
              </a:defRPr>
            </a:lvl1pPr>
          </a:lstStyle>
          <a:p>
            <a:pPr>
              <a:defRPr/>
            </a:pPr>
            <a:fld id="{3227444F-4241-3947-B8A9-952BE381C7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i="0" kern="1200">
          <a:solidFill>
            <a:schemeClr val="accent4"/>
          </a:solidFill>
          <a:latin typeface="Cera CY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Cera CY" pitchFamily="2" charset="0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tags" Target="../tags/tag3.xml"/><Relationship Id="rId7" Type="http://schemas.openxmlformats.org/officeDocument/2006/relationships/image" Target="../media/image13.emf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72130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6" name="think-cell Slide" r:id="rId6" imgW="353" imgH="318" progId="TCLayout.ActiveDocument.1">
                  <p:embed/>
                </p:oleObj>
              </mc:Choice>
              <mc:Fallback>
                <p:oleObj name="think-cell Slide" r:id="rId6" imgW="353" imgH="31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/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90000"/>
              </a:lnSpc>
            </a:pPr>
            <a:endParaRPr lang="ru-RU" sz="5000" b="1" dirty="0">
              <a:ea typeface="+mj-ea"/>
              <a:cs typeface="+mj-cs"/>
              <a:sym typeface="Cera CY Bold"/>
            </a:endParaRPr>
          </a:p>
        </p:txBody>
      </p:sp>
      <p:sp>
        <p:nvSpPr>
          <p:cNvPr id="7" name="Текст 2">
            <a:extLst>
              <a:ext uri="{FF2B5EF4-FFF2-40B4-BE49-F238E27FC236}">
                <a16:creationId xmlns:a16="http://schemas.microsoft.com/office/drawing/2014/main" xmlns="" id="{62E8B10A-9C30-3042-A132-2A12D7BB60F5}"/>
              </a:ext>
            </a:extLst>
          </p:cNvPr>
          <p:cNvSpPr txBox="1">
            <a:spLocks/>
          </p:cNvSpPr>
          <p:nvPr/>
        </p:nvSpPr>
        <p:spPr>
          <a:xfrm rot="16200000">
            <a:off x="11031976" y="5684782"/>
            <a:ext cx="949325" cy="206375"/>
          </a:xfrm>
          <a:prstGeom prst="rect">
            <a:avLst/>
          </a:prstGeom>
        </p:spPr>
        <p:txBody>
          <a:bodyPr anchor="ctr"/>
          <a:lstStyle>
            <a:lvl1pPr marL="0" indent="0" algn="l" defTabSz="321469" rtl="0" eaLnBrk="1" latinLnBrk="0" hangingPunct="1">
              <a:lnSpc>
                <a:spcPct val="14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 spc="0">
                <a:solidFill>
                  <a:schemeClr val="tx2">
                    <a:lumMod val="60000"/>
                    <a:lumOff val="40000"/>
                  </a:schemeClr>
                </a:solidFill>
                <a:uFillTx/>
                <a:latin typeface="PT Sans" panose="020B05030202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9pPr>
          </a:lstStyle>
          <a:p>
            <a:pPr defTabSz="914400" fontAlgn="auto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ru-RU" sz="2000" b="0" dirty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20</a:t>
            </a:r>
            <a:r>
              <a:rPr lang="en-US" sz="2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2</a:t>
            </a:r>
            <a:r>
              <a:rPr lang="ru-RU" sz="20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2</a:t>
            </a:r>
            <a:endParaRPr lang="ru-RU" sz="2000" b="0" dirty="0">
              <a:solidFill>
                <a:schemeClr val="bg1"/>
              </a:solidFill>
              <a:latin typeface="+mn-lt"/>
              <a:ea typeface="Gilroy" charset="0"/>
              <a:cs typeface="Gilroy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11403451" y="6327775"/>
            <a:ext cx="79643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xmlns="" id="{78C5890F-CC21-A442-BFB8-4C9CEF3BD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3202" y="2527539"/>
            <a:ext cx="8116112" cy="1588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i="0" kern="120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defTabSz="321469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1"/>
                </a:solidFill>
              </a:rPr>
              <a:t>Первый коронный, </a:t>
            </a:r>
            <a:r>
              <a:rPr lang="ru-RU" sz="5400" dirty="0" smtClean="0">
                <a:solidFill>
                  <a:schemeClr val="bg1"/>
                </a:solidFill>
              </a:rPr>
              <a:t/>
            </a:r>
            <a:br>
              <a:rPr lang="ru-RU" sz="5400" dirty="0" smtClean="0">
                <a:solidFill>
                  <a:schemeClr val="bg1"/>
                </a:solidFill>
              </a:rPr>
            </a:br>
            <a:r>
              <a:rPr lang="ru-RU" sz="5400" dirty="0" smtClean="0">
                <a:solidFill>
                  <a:schemeClr val="bg1"/>
                </a:solidFill>
              </a:rPr>
              <a:t>второй </a:t>
            </a:r>
            <a:r>
              <a:rPr lang="ru-RU" sz="5400" dirty="0">
                <a:solidFill>
                  <a:schemeClr val="bg1"/>
                </a:solidFill>
              </a:rPr>
              <a:t>– </a:t>
            </a:r>
            <a:r>
              <a:rPr lang="ru-RU" sz="5400" dirty="0" smtClean="0">
                <a:solidFill>
                  <a:schemeClr val="bg1"/>
                </a:solidFill>
              </a:rPr>
              <a:t>санкционный</a:t>
            </a:r>
            <a:endParaRPr lang="ru-RU" sz="5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1889" y="5107743"/>
            <a:ext cx="5313597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era Pro" panose="00000400000000000000" pitchFamily="2" charset="0"/>
              </a:rPr>
              <a:t>Максим Калинкин</a:t>
            </a:r>
            <a:endParaRPr lang="ru-RU" sz="2400" b="1" dirty="0">
              <a:solidFill>
                <a:schemeClr val="bg1"/>
              </a:solidFill>
              <a:latin typeface="Cera Pro" panose="000004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Cera Pro" panose="00000400000000000000" pitchFamily="2" charset="0"/>
              </a:rPr>
              <a:t>Вице-Президент </a:t>
            </a:r>
            <a:r>
              <a:rPr lang="ru-RU" sz="1600" dirty="0">
                <a:solidFill>
                  <a:schemeClr val="bg1"/>
                </a:solidFill>
                <a:latin typeface="Cera Pro" panose="00000400000000000000" pitchFamily="2" charset="0"/>
              </a:rPr>
              <a:t>Банка ГПБ (АО)</a:t>
            </a:r>
          </a:p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Cera Pro" panose="00000400000000000000" pitchFamily="2" charset="0"/>
              </a:rPr>
              <a:t>Генеральный директор Группы Газпромбанк Лизинг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xmlns="" id="{78C5890F-CC21-A442-BFB8-4C9CEF3BD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633" y="4146634"/>
            <a:ext cx="934765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i="0" kern="120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defTabSz="321469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0" dirty="0" smtClean="0">
                <a:solidFill>
                  <a:schemeClr val="bg1"/>
                </a:solidFill>
              </a:rPr>
              <a:t>Качество </a:t>
            </a:r>
            <a:r>
              <a:rPr lang="ru-RU" sz="3000" b="0" dirty="0">
                <a:solidFill>
                  <a:schemeClr val="bg1"/>
                </a:solidFill>
              </a:rPr>
              <a:t>портфелей при втором кризисе кряду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313" y="500451"/>
            <a:ext cx="2052774" cy="529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14112" y="431447"/>
            <a:ext cx="10374613" cy="867930"/>
          </a:xfrm>
        </p:spPr>
        <p:txBody>
          <a:bodyPr wrap="square">
            <a:spAutoFit/>
          </a:bodyPr>
          <a:lstStyle/>
          <a:p>
            <a:r>
              <a:rPr lang="ru-RU" sz="2800" dirty="0" smtClean="0"/>
              <a:t>Что </a:t>
            </a:r>
            <a:r>
              <a:rPr lang="ru-RU" sz="2800" dirty="0"/>
              <a:t>является </a:t>
            </a:r>
            <a:r>
              <a:rPr lang="ru-RU" sz="2800" dirty="0" smtClean="0"/>
              <a:t>определяющим </a:t>
            </a:r>
            <a:r>
              <a:rPr lang="ru-RU" sz="2800" dirty="0"/>
              <a:t>фактором,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влияющим на </a:t>
            </a:r>
            <a:r>
              <a:rPr lang="ru-RU" sz="2800" dirty="0"/>
              <a:t>качество портфелей лизинговых </a:t>
            </a:r>
            <a:r>
              <a:rPr lang="ru-RU" sz="2800" dirty="0" smtClean="0"/>
              <a:t>компаний?</a:t>
            </a:r>
            <a:endParaRPr lang="ru-RU" sz="2000" b="0" dirty="0">
              <a:solidFill>
                <a:srgbClr val="0057B5"/>
              </a:solidFill>
              <a:latin typeface="+mn-lt"/>
              <a:ea typeface="Gilroy" charset="0"/>
              <a:cs typeface="Gilroy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56725" y="1736725"/>
            <a:ext cx="4932000" cy="4787900"/>
          </a:xfrm>
          <a:prstGeom prst="roundRect">
            <a:avLst>
              <a:gd name="adj" fmla="val 6232"/>
            </a:avLst>
          </a:prstGeom>
          <a:solidFill>
            <a:schemeClr val="bg1"/>
          </a:solidFill>
          <a:ln w="6350">
            <a:noFill/>
          </a:ln>
          <a:effectLst>
            <a:outerShdw blurRad="127000" sx="101000" sy="101000" algn="ctr" rotWithShape="0">
              <a:prstClr val="black">
                <a:alpha val="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6000" tIns="144000" rIns="144000" bIns="36000" rtlCol="0" anchor="t" anchorCtr="0"/>
          <a:lstStyle/>
          <a:p>
            <a:pPr>
              <a:spcAft>
                <a:spcPts val="600"/>
              </a:spcAft>
            </a:pPr>
            <a:endParaRPr lang="ru-RU" sz="1000" dirty="0" smtClean="0">
              <a:solidFill>
                <a:srgbClr val="0057B5"/>
              </a:solidFill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604182" y="4882826"/>
            <a:ext cx="4637087" cy="68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300"/>
              </a:spcAft>
            </a:pPr>
            <a:r>
              <a:rPr lang="ru-RU" sz="2000" b="1" dirty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rPr>
              <a:t>Качество </a:t>
            </a:r>
            <a:r>
              <a:rPr lang="ru-RU" sz="2000" b="1" dirty="0" smtClean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rPr>
              <a:t>обеспечения по сделке</a:t>
            </a:r>
          </a:p>
          <a:p>
            <a:pPr algn="ctr">
              <a:spcAft>
                <a:spcPts val="300"/>
              </a:spcAft>
            </a:pPr>
            <a:r>
              <a:rPr lang="ru-RU" sz="1600" dirty="0" smtClean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rPr>
              <a:t>(предмет лизинга</a:t>
            </a:r>
            <a:r>
              <a:rPr lang="en-US" sz="1600" dirty="0" smtClean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rPr>
              <a:t>)</a:t>
            </a:r>
            <a:endParaRPr lang="ru-RU" sz="1600" dirty="0">
              <a:solidFill>
                <a:schemeClr val="accent4"/>
              </a:solidFill>
              <a:latin typeface="Cera CY" pitchFamily="2" charset="0"/>
              <a:ea typeface="+mj-ea"/>
              <a:cs typeface="+mj-cs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8415" y="2969147"/>
            <a:ext cx="4148621" cy="1746545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1127125" y="1736725"/>
            <a:ext cx="4932000" cy="4787900"/>
            <a:chOff x="1127125" y="1736725"/>
            <a:chExt cx="4932000" cy="4787900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1127125" y="1736725"/>
              <a:ext cx="4932000" cy="4787900"/>
            </a:xfrm>
            <a:prstGeom prst="roundRect">
              <a:avLst>
                <a:gd name="adj" fmla="val 6232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1292871" y="4882826"/>
              <a:ext cx="4600508" cy="684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spcAft>
                  <a:spcPts val="300"/>
                </a:spcAft>
              </a:pPr>
              <a:r>
                <a:rPr lang="ru-RU" sz="2000" b="1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Кредитное качество </a:t>
              </a:r>
              <a:r>
                <a:rPr lang="ru-RU" sz="2000" b="1" dirty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клиента </a:t>
              </a:r>
              <a:endParaRPr lang="ru-RU" sz="2000" b="1" dirty="0" smtClean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endParaRPr>
            </a:p>
            <a:p>
              <a:pPr algn="ctr">
                <a:spcAft>
                  <a:spcPts val="300"/>
                </a:spcAft>
              </a:pPr>
              <a:r>
                <a:rPr lang="ru-RU" sz="16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(</a:t>
              </a:r>
              <a:r>
                <a:rPr lang="ru-RU" sz="1600" dirty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лизингополучателя/поручителя)</a:t>
              </a:r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65" t="30463" r="34737" b="16872"/>
            <a:stretch/>
          </p:blipFill>
          <p:spPr>
            <a:xfrm>
              <a:off x="1813310" y="3296014"/>
              <a:ext cx="3559630" cy="11494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632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6420725" y="1484313"/>
            <a:ext cx="4968000" cy="5040000"/>
          </a:xfrm>
          <a:prstGeom prst="roundRect">
            <a:avLst>
              <a:gd name="adj" fmla="val 3960"/>
            </a:avLst>
          </a:prstGeom>
          <a:solidFill>
            <a:srgbClr val="FF0000">
              <a:alpha val="10000"/>
            </a:srgb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6000" tIns="144000" rIns="144000" bIns="36000" rtlCol="0" anchor="t" anchorCtr="0"/>
          <a:lstStyle/>
          <a:p>
            <a:pPr>
              <a:spcAft>
                <a:spcPts val="600"/>
              </a:spcAft>
            </a:pPr>
            <a:endParaRPr lang="ru-RU" sz="1000" dirty="0" smtClean="0">
              <a:solidFill>
                <a:srgbClr val="0057B5"/>
              </a:solidFill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14113" y="431447"/>
            <a:ext cx="8121724" cy="867930"/>
          </a:xfrm>
        </p:spPr>
        <p:txBody>
          <a:bodyPr wrap="square">
            <a:spAutoFit/>
          </a:bodyPr>
          <a:lstStyle/>
          <a:p>
            <a:r>
              <a:rPr lang="ru-RU" sz="2800" dirty="0" smtClean="0"/>
              <a:t>Как </a:t>
            </a:r>
            <a:r>
              <a:rPr lang="ru-RU" sz="2800" dirty="0"/>
              <a:t>Вы в целом оцениваете качество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лизингового </a:t>
            </a:r>
            <a:r>
              <a:rPr lang="ru-RU" sz="2800" dirty="0"/>
              <a:t>портфеля в разрезе сегментов?</a:t>
            </a:r>
            <a:endParaRPr lang="ru-RU" sz="2000" b="0" dirty="0">
              <a:solidFill>
                <a:srgbClr val="0057B5"/>
              </a:solidFill>
              <a:latin typeface="+mn-lt"/>
              <a:ea typeface="Gilroy" charset="0"/>
              <a:cs typeface="Gilroy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27125" y="1484313"/>
            <a:ext cx="4968000" cy="5040000"/>
          </a:xfrm>
          <a:prstGeom prst="roundRect">
            <a:avLst>
              <a:gd name="adj" fmla="val 3822"/>
            </a:avLst>
          </a:prstGeom>
          <a:solidFill>
            <a:srgbClr val="00B050">
              <a:alpha val="10000"/>
            </a:srgb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6000" tIns="144000" rIns="144000" bIns="36000" rtlCol="0" anchor="t" anchorCtr="0"/>
          <a:lstStyle/>
          <a:p>
            <a:pPr>
              <a:spcAft>
                <a:spcPts val="600"/>
              </a:spcAft>
            </a:pPr>
            <a:endParaRPr lang="ru-RU" sz="1000" dirty="0" smtClean="0">
              <a:solidFill>
                <a:srgbClr val="0057B5"/>
              </a:solidFill>
              <a:cs typeface="Arial" panose="020B0604020202020204" pitchFamily="34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1325125" y="1736725"/>
            <a:ext cx="4572000" cy="1368000"/>
            <a:chOff x="1325125" y="1736725"/>
            <a:chExt cx="4572000" cy="1368000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1325125" y="1736725"/>
              <a:ext cx="4572000" cy="1368000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2746723" y="2159115"/>
              <a:ext cx="27720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err="1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Кэптивные</a:t>
              </a:r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 ж/д </a:t>
              </a:r>
              <a:r>
                <a:rPr lang="ru-RU" sz="1400" dirty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грузовые перевозчики </a:t>
              </a:r>
            </a:p>
          </p:txBody>
        </p:sp>
        <p:pic>
          <p:nvPicPr>
            <p:cNvPr id="2052" name="Picture 4" descr="https://tvsz.ru/upload/medialibrary/835/83500948ad37d14294b7716c1b3e1968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01" r="30797"/>
            <a:stretch/>
          </p:blipFill>
          <p:spPr bwMode="auto">
            <a:xfrm>
              <a:off x="1453872" y="1844725"/>
              <a:ext cx="1152000" cy="1152000"/>
            </a:xfrm>
            <a:prstGeom prst="roundRect">
              <a:avLst>
                <a:gd name="adj" fmla="val 10600"/>
              </a:avLst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3" name="Группа 32"/>
          <p:cNvGrpSpPr/>
          <p:nvPr/>
        </p:nvGrpSpPr>
        <p:grpSpPr>
          <a:xfrm>
            <a:off x="6618725" y="1736725"/>
            <a:ext cx="4572000" cy="1368000"/>
            <a:chOff x="6618725" y="1736725"/>
            <a:chExt cx="4572000" cy="136800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6618725" y="1736725"/>
              <a:ext cx="4572000" cy="1368000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8077968" y="2266837"/>
              <a:ext cx="277200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Авиаперевозки </a:t>
              </a:r>
              <a:endParaRPr lang="ru-RU" sz="1400" dirty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endParaRPr>
            </a:p>
          </p:txBody>
        </p:sp>
        <p:pic>
          <p:nvPicPr>
            <p:cNvPr id="2060" name="Picture 12" descr="https://genexxia.com/wp-content/uploads/2020/04/bigstock-Airplane-in-the-sky-Passenge-60229661-2048x2048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6018" y="1844725"/>
              <a:ext cx="1152000" cy="1152000"/>
            </a:xfrm>
            <a:prstGeom prst="roundRect">
              <a:avLst>
                <a:gd name="adj" fmla="val 10600"/>
              </a:avLst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Группа 34"/>
          <p:cNvGrpSpPr/>
          <p:nvPr/>
        </p:nvGrpSpPr>
        <p:grpSpPr>
          <a:xfrm>
            <a:off x="6618725" y="4959521"/>
            <a:ext cx="4572000" cy="1368000"/>
            <a:chOff x="6618725" y="4959521"/>
            <a:chExt cx="4572000" cy="1368000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6618725" y="4959521"/>
              <a:ext cx="4572000" cy="1368000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8077968" y="5274189"/>
              <a:ext cx="277200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Клиенты</a:t>
              </a:r>
              <a:r>
                <a:rPr lang="ru-RU" sz="1400" dirty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, </a:t>
              </a:r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работающие </a:t>
              </a:r>
              <a:b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</a:br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с </a:t>
              </a:r>
              <a:r>
                <a:rPr lang="ru-RU" sz="1400" dirty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недружественными странами</a:t>
              </a:r>
            </a:p>
          </p:txBody>
        </p:sp>
        <p:pic>
          <p:nvPicPr>
            <p:cNvPr id="2062" name="Picture 14" descr="https://www.ae.dk/sites/www.ae.dk/files/styles/square_04/public/media/image/iStock-696217696.jpg?h=a8ffd0b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6018" y="5067521"/>
              <a:ext cx="1152000" cy="1152000"/>
            </a:xfrm>
            <a:prstGeom prst="roundRect">
              <a:avLst>
                <a:gd name="adj" fmla="val 10600"/>
              </a:avLst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Группа 31"/>
          <p:cNvGrpSpPr/>
          <p:nvPr/>
        </p:nvGrpSpPr>
        <p:grpSpPr>
          <a:xfrm>
            <a:off x="1325125" y="4959521"/>
            <a:ext cx="4572000" cy="1368000"/>
            <a:chOff x="1325125" y="4959521"/>
            <a:chExt cx="4572000" cy="1368000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1325125" y="4959521"/>
              <a:ext cx="4572000" cy="1368000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2746724" y="5381911"/>
              <a:ext cx="27720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Национальные, строительные и инфраструктурные проекты</a:t>
              </a:r>
              <a:endParaRPr lang="ru-RU" sz="1400" dirty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endParaRPr>
            </a:p>
          </p:txBody>
        </p:sp>
        <p:pic>
          <p:nvPicPr>
            <p:cNvPr id="3" name="Picture 2" descr="https://dailyway.ru/wp-content/uploads/2017/11/IMG_0072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48" r="14064"/>
            <a:stretch/>
          </p:blipFill>
          <p:spPr bwMode="auto">
            <a:xfrm>
              <a:off x="1453872" y="5067521"/>
              <a:ext cx="1152000" cy="1152000"/>
            </a:xfrm>
            <a:prstGeom prst="roundRect">
              <a:avLst>
                <a:gd name="adj" fmla="val 10600"/>
              </a:avLst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8" name="Группа 27"/>
          <p:cNvGrpSpPr/>
          <p:nvPr/>
        </p:nvGrpSpPr>
        <p:grpSpPr>
          <a:xfrm>
            <a:off x="1325125" y="3348123"/>
            <a:ext cx="4572000" cy="1368000"/>
            <a:chOff x="1325125" y="3348123"/>
            <a:chExt cx="4572000" cy="1368000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25125" y="3348123"/>
              <a:ext cx="4572000" cy="1368000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746723" y="3770513"/>
              <a:ext cx="27720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Автотранспортные </a:t>
              </a:r>
              <a:r>
                <a:rPr lang="ru-RU" sz="1400" dirty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перевозки </a:t>
              </a:r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по России</a:t>
              </a:r>
              <a:endParaRPr lang="ru-RU" sz="1400" dirty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endParaRPr>
            </a:p>
          </p:txBody>
        </p:sp>
        <p:pic>
          <p:nvPicPr>
            <p:cNvPr id="2050" name="Picture 2" descr="https://gruzovozoff-24.ru/images/avtoperevozki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428" r="24072"/>
            <a:stretch/>
          </p:blipFill>
          <p:spPr bwMode="auto">
            <a:xfrm>
              <a:off x="1453872" y="3456123"/>
              <a:ext cx="1152000" cy="1152000"/>
            </a:xfrm>
            <a:prstGeom prst="roundRect">
              <a:avLst>
                <a:gd name="adj" fmla="val 10600"/>
              </a:avLst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Группа 33"/>
          <p:cNvGrpSpPr/>
          <p:nvPr/>
        </p:nvGrpSpPr>
        <p:grpSpPr>
          <a:xfrm>
            <a:off x="6618725" y="3348123"/>
            <a:ext cx="4572000" cy="1368000"/>
            <a:chOff x="6618725" y="3348123"/>
            <a:chExt cx="4572000" cy="13680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6618725" y="3348123"/>
              <a:ext cx="4572000" cy="1368000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 w="6350">
              <a:noFill/>
            </a:ln>
            <a:effectLst>
              <a:outerShdw blurRad="127000" sx="101000" sy="101000" algn="ctr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56000" tIns="144000" rIns="144000" bIns="36000" rtlCol="0" anchor="t" anchorCtr="0"/>
            <a:lstStyle/>
            <a:p>
              <a:pPr>
                <a:spcAft>
                  <a:spcPts val="600"/>
                </a:spcAft>
              </a:pPr>
              <a:endParaRPr lang="ru-RU" sz="1000" dirty="0" smtClean="0">
                <a:solidFill>
                  <a:srgbClr val="0057B5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7" name="Picture 4" descr="https://static.tildacdn.com/tild6561-6534-4830-a636-636465653962/1536246515_123377300.jpg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750" r="18750"/>
            <a:stretch/>
          </p:blipFill>
          <p:spPr bwMode="auto">
            <a:xfrm flipH="1">
              <a:off x="6756018" y="3456123"/>
              <a:ext cx="1152000" cy="1152000"/>
            </a:xfrm>
            <a:prstGeom prst="roundRect">
              <a:avLst>
                <a:gd name="adj" fmla="val 10600"/>
              </a:avLst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Прямоугольник 30"/>
            <p:cNvSpPr/>
            <p:nvPr/>
          </p:nvSpPr>
          <p:spPr>
            <a:xfrm>
              <a:off x="8077968" y="3770513"/>
              <a:ext cx="27720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solidFill>
                    <a:schemeClr val="accent4"/>
                  </a:solidFill>
                  <a:latin typeface="Cera CY" pitchFamily="2" charset="0"/>
                  <a:ea typeface="+mj-ea"/>
                  <a:cs typeface="+mj-cs"/>
                </a:rPr>
                <a:t>Морские международные перевозки</a:t>
              </a:r>
              <a:endParaRPr lang="ru-RU" sz="1400" dirty="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319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14112" y="431447"/>
            <a:ext cx="10374613" cy="867930"/>
          </a:xfrm>
        </p:spPr>
        <p:txBody>
          <a:bodyPr wrap="square">
            <a:spAutoFit/>
          </a:bodyPr>
          <a:lstStyle/>
          <a:p>
            <a:r>
              <a:rPr lang="ru-RU" sz="2800" dirty="0" smtClean="0"/>
              <a:t>Есть </a:t>
            </a:r>
            <a:r>
              <a:rPr lang="ru-RU" sz="2800" dirty="0"/>
              <a:t>ли разница в качестве лизингового портфеля </a:t>
            </a:r>
            <a:r>
              <a:rPr lang="ru-RU" sz="2800" dirty="0" smtClean="0"/>
              <a:t>при </a:t>
            </a:r>
            <a:r>
              <a:rPr lang="ru-RU" sz="2800" dirty="0"/>
              <a:t>первом кризисе, «коронном», и втором – санкционном? </a:t>
            </a:r>
            <a:endParaRPr lang="ru-RU" sz="2000" b="0" dirty="0">
              <a:solidFill>
                <a:srgbClr val="0057B5"/>
              </a:solidFill>
              <a:latin typeface="+mn-lt"/>
              <a:ea typeface="Gilroy" charset="0"/>
              <a:cs typeface="Gilroy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127125" y="1484313"/>
            <a:ext cx="5489142" cy="5040313"/>
            <a:chOff x="1127125" y="1484313"/>
            <a:chExt cx="5489142" cy="5040313"/>
          </a:xfrm>
        </p:grpSpPr>
        <p:pic>
          <p:nvPicPr>
            <p:cNvPr id="18" name="Рисунок 17" descr="https://torque-stock.ru/wp-content/uploads/5/0/8/5083a491491d9fa2a092124951d07139.jpe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1651" r="35916"/>
            <a:stretch/>
          </p:blipFill>
          <p:spPr bwMode="auto">
            <a:xfrm>
              <a:off x="1127125" y="1484313"/>
              <a:ext cx="5489142" cy="5040000"/>
            </a:xfrm>
            <a:custGeom>
              <a:avLst/>
              <a:gdLst>
                <a:gd name="connsiteX0" fmla="*/ 5489142 w 5489142"/>
                <a:gd name="connsiteY0" fmla="*/ 0 h 5040000"/>
                <a:gd name="connsiteX1" fmla="*/ 4262313 w 5489142"/>
                <a:gd name="connsiteY1" fmla="*/ 5040000 h 5040000"/>
                <a:gd name="connsiteX2" fmla="*/ 0 w 5489142"/>
                <a:gd name="connsiteY2" fmla="*/ 5040000 h 5040000"/>
                <a:gd name="connsiteX3" fmla="*/ 193 w 5489142"/>
                <a:gd name="connsiteY3" fmla="*/ 5080 h 50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89142" h="5040000">
                  <a:moveTo>
                    <a:pt x="5489142" y="0"/>
                  </a:moveTo>
                  <a:lnTo>
                    <a:pt x="4262313" y="5040000"/>
                  </a:lnTo>
                  <a:lnTo>
                    <a:pt x="0" y="5040000"/>
                  </a:lnTo>
                  <a:lnTo>
                    <a:pt x="193" y="508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Параллелограмм 2"/>
            <p:cNvSpPr/>
            <p:nvPr/>
          </p:nvSpPr>
          <p:spPr>
            <a:xfrm>
              <a:off x="1127125" y="1484313"/>
              <a:ext cx="5489142" cy="5040313"/>
            </a:xfrm>
            <a:custGeom>
              <a:avLst/>
              <a:gdLst>
                <a:gd name="connsiteX0" fmla="*/ 0 w 5222240"/>
                <a:gd name="connsiteY0" fmla="*/ 5040313 h 5040313"/>
                <a:gd name="connsiteX1" fmla="*/ 1280794 w 5222240"/>
                <a:gd name="connsiteY1" fmla="*/ 0 h 5040313"/>
                <a:gd name="connsiteX2" fmla="*/ 5222240 w 5222240"/>
                <a:gd name="connsiteY2" fmla="*/ 0 h 5040313"/>
                <a:gd name="connsiteX3" fmla="*/ 3941446 w 5222240"/>
                <a:gd name="connsiteY3" fmla="*/ 5040313 h 5040313"/>
                <a:gd name="connsiteX4" fmla="*/ 0 w 5222240"/>
                <a:gd name="connsiteY4" fmla="*/ 5040313 h 5040313"/>
                <a:gd name="connsiteX0" fmla="*/ 527686 w 5749926"/>
                <a:gd name="connsiteY0" fmla="*/ 5040313 h 5040313"/>
                <a:gd name="connsiteX1" fmla="*/ 0 w 5749926"/>
                <a:gd name="connsiteY1" fmla="*/ 20320 h 5040313"/>
                <a:gd name="connsiteX2" fmla="*/ 5749926 w 5749926"/>
                <a:gd name="connsiteY2" fmla="*/ 0 h 5040313"/>
                <a:gd name="connsiteX3" fmla="*/ 4469132 w 5749926"/>
                <a:gd name="connsiteY3" fmla="*/ 5040313 h 5040313"/>
                <a:gd name="connsiteX4" fmla="*/ 527686 w 5749926"/>
                <a:gd name="connsiteY4" fmla="*/ 5040313 h 5040313"/>
                <a:gd name="connsiteX0" fmla="*/ 19686 w 5749926"/>
                <a:gd name="connsiteY0" fmla="*/ 5040313 h 5040313"/>
                <a:gd name="connsiteX1" fmla="*/ 0 w 5749926"/>
                <a:gd name="connsiteY1" fmla="*/ 20320 h 5040313"/>
                <a:gd name="connsiteX2" fmla="*/ 5749926 w 5749926"/>
                <a:gd name="connsiteY2" fmla="*/ 0 h 5040313"/>
                <a:gd name="connsiteX3" fmla="*/ 4469132 w 5749926"/>
                <a:gd name="connsiteY3" fmla="*/ 5040313 h 5040313"/>
                <a:gd name="connsiteX4" fmla="*/ 19686 w 5749926"/>
                <a:gd name="connsiteY4" fmla="*/ 5040313 h 5040313"/>
                <a:gd name="connsiteX0" fmla="*/ 19686 w 5749926"/>
                <a:gd name="connsiteY0" fmla="*/ 5040313 h 5040313"/>
                <a:gd name="connsiteX1" fmla="*/ 0 w 5749926"/>
                <a:gd name="connsiteY1" fmla="*/ 5080 h 5040313"/>
                <a:gd name="connsiteX2" fmla="*/ 5749926 w 5749926"/>
                <a:gd name="connsiteY2" fmla="*/ 0 h 5040313"/>
                <a:gd name="connsiteX3" fmla="*/ 4469132 w 5749926"/>
                <a:gd name="connsiteY3" fmla="*/ 5040313 h 5040313"/>
                <a:gd name="connsiteX4" fmla="*/ 19686 w 5749926"/>
                <a:gd name="connsiteY4" fmla="*/ 5040313 h 5040313"/>
                <a:gd name="connsiteX0" fmla="*/ 0 w 5730240"/>
                <a:gd name="connsiteY0" fmla="*/ 5040313 h 5040313"/>
                <a:gd name="connsiteX1" fmla="*/ 201 w 5730240"/>
                <a:gd name="connsiteY1" fmla="*/ 5080 h 5040313"/>
                <a:gd name="connsiteX2" fmla="*/ 5730240 w 5730240"/>
                <a:gd name="connsiteY2" fmla="*/ 0 h 5040313"/>
                <a:gd name="connsiteX3" fmla="*/ 4449446 w 5730240"/>
                <a:gd name="connsiteY3" fmla="*/ 5040313 h 5040313"/>
                <a:gd name="connsiteX4" fmla="*/ 0 w 5730240"/>
                <a:gd name="connsiteY4" fmla="*/ 5040313 h 5040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30240" h="5040313">
                  <a:moveTo>
                    <a:pt x="0" y="5040313"/>
                  </a:moveTo>
                  <a:lnTo>
                    <a:pt x="201" y="5080"/>
                  </a:lnTo>
                  <a:lnTo>
                    <a:pt x="5730240" y="0"/>
                  </a:lnTo>
                  <a:lnTo>
                    <a:pt x="4449446" y="5040313"/>
                  </a:lnTo>
                  <a:lnTo>
                    <a:pt x="0" y="5040313"/>
                  </a:lnTo>
                  <a:close/>
                </a:path>
              </a:pathLst>
            </a:custGeom>
            <a:solidFill>
              <a:srgbClr val="0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064150" y="3465860"/>
              <a:ext cx="323197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Cera CY" pitchFamily="2" charset="0"/>
                  <a:ea typeface="+mj-ea"/>
                  <a:cs typeface="+mj-cs"/>
                </a:rPr>
                <a:t>Коронокризис </a:t>
              </a:r>
              <a:endParaRPr lang="ru-RU" sz="32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era CY" pitchFamily="2" charset="0"/>
                <a:ea typeface="+mj-ea"/>
                <a:cs typeface="+mj-cs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5899583" y="1484313"/>
            <a:ext cx="5489142" cy="5040313"/>
            <a:chOff x="5899583" y="1484313"/>
            <a:chExt cx="5489142" cy="5040313"/>
          </a:xfrm>
        </p:grpSpPr>
        <p:pic>
          <p:nvPicPr>
            <p:cNvPr id="27" name="Рисунок 26" descr="https://pbs.twimg.com/media/FXQs9FDXkAEQRoF?format=jpg&amp;name=large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1" t="-1" r="38666" b="45"/>
            <a:stretch/>
          </p:blipFill>
          <p:spPr bwMode="auto">
            <a:xfrm>
              <a:off x="5899583" y="1486879"/>
              <a:ext cx="5489142" cy="5037747"/>
            </a:xfrm>
            <a:custGeom>
              <a:avLst/>
              <a:gdLst>
                <a:gd name="connsiteX0" fmla="*/ 1226281 w 5489142"/>
                <a:gd name="connsiteY0" fmla="*/ 0 h 5037747"/>
                <a:gd name="connsiteX1" fmla="*/ 5489142 w 5489142"/>
                <a:gd name="connsiteY1" fmla="*/ 0 h 5037747"/>
                <a:gd name="connsiteX2" fmla="*/ 5488950 w 5489142"/>
                <a:gd name="connsiteY2" fmla="*/ 5032667 h 5037747"/>
                <a:gd name="connsiteX3" fmla="*/ 0 w 5489142"/>
                <a:gd name="connsiteY3" fmla="*/ 5037747 h 5037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89142" h="5037747">
                  <a:moveTo>
                    <a:pt x="1226281" y="0"/>
                  </a:moveTo>
                  <a:lnTo>
                    <a:pt x="5489142" y="0"/>
                  </a:lnTo>
                  <a:lnTo>
                    <a:pt x="5488950" y="5032667"/>
                  </a:lnTo>
                  <a:lnTo>
                    <a:pt x="0" y="5037747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араллелограмм 2"/>
            <p:cNvSpPr/>
            <p:nvPr/>
          </p:nvSpPr>
          <p:spPr>
            <a:xfrm flipH="1" flipV="1">
              <a:off x="5899583" y="1484313"/>
              <a:ext cx="5489142" cy="5040313"/>
            </a:xfrm>
            <a:custGeom>
              <a:avLst/>
              <a:gdLst>
                <a:gd name="connsiteX0" fmla="*/ 0 w 5222240"/>
                <a:gd name="connsiteY0" fmla="*/ 5040313 h 5040313"/>
                <a:gd name="connsiteX1" fmla="*/ 1280794 w 5222240"/>
                <a:gd name="connsiteY1" fmla="*/ 0 h 5040313"/>
                <a:gd name="connsiteX2" fmla="*/ 5222240 w 5222240"/>
                <a:gd name="connsiteY2" fmla="*/ 0 h 5040313"/>
                <a:gd name="connsiteX3" fmla="*/ 3941446 w 5222240"/>
                <a:gd name="connsiteY3" fmla="*/ 5040313 h 5040313"/>
                <a:gd name="connsiteX4" fmla="*/ 0 w 5222240"/>
                <a:gd name="connsiteY4" fmla="*/ 5040313 h 5040313"/>
                <a:gd name="connsiteX0" fmla="*/ 527686 w 5749926"/>
                <a:gd name="connsiteY0" fmla="*/ 5040313 h 5040313"/>
                <a:gd name="connsiteX1" fmla="*/ 0 w 5749926"/>
                <a:gd name="connsiteY1" fmla="*/ 20320 h 5040313"/>
                <a:gd name="connsiteX2" fmla="*/ 5749926 w 5749926"/>
                <a:gd name="connsiteY2" fmla="*/ 0 h 5040313"/>
                <a:gd name="connsiteX3" fmla="*/ 4469132 w 5749926"/>
                <a:gd name="connsiteY3" fmla="*/ 5040313 h 5040313"/>
                <a:gd name="connsiteX4" fmla="*/ 527686 w 5749926"/>
                <a:gd name="connsiteY4" fmla="*/ 5040313 h 5040313"/>
                <a:gd name="connsiteX0" fmla="*/ 19686 w 5749926"/>
                <a:gd name="connsiteY0" fmla="*/ 5040313 h 5040313"/>
                <a:gd name="connsiteX1" fmla="*/ 0 w 5749926"/>
                <a:gd name="connsiteY1" fmla="*/ 20320 h 5040313"/>
                <a:gd name="connsiteX2" fmla="*/ 5749926 w 5749926"/>
                <a:gd name="connsiteY2" fmla="*/ 0 h 5040313"/>
                <a:gd name="connsiteX3" fmla="*/ 4469132 w 5749926"/>
                <a:gd name="connsiteY3" fmla="*/ 5040313 h 5040313"/>
                <a:gd name="connsiteX4" fmla="*/ 19686 w 5749926"/>
                <a:gd name="connsiteY4" fmla="*/ 5040313 h 5040313"/>
                <a:gd name="connsiteX0" fmla="*/ 19686 w 5749926"/>
                <a:gd name="connsiteY0" fmla="*/ 5040313 h 5040313"/>
                <a:gd name="connsiteX1" fmla="*/ 0 w 5749926"/>
                <a:gd name="connsiteY1" fmla="*/ 5080 h 5040313"/>
                <a:gd name="connsiteX2" fmla="*/ 5749926 w 5749926"/>
                <a:gd name="connsiteY2" fmla="*/ 0 h 5040313"/>
                <a:gd name="connsiteX3" fmla="*/ 4469132 w 5749926"/>
                <a:gd name="connsiteY3" fmla="*/ 5040313 h 5040313"/>
                <a:gd name="connsiteX4" fmla="*/ 19686 w 5749926"/>
                <a:gd name="connsiteY4" fmla="*/ 5040313 h 5040313"/>
                <a:gd name="connsiteX0" fmla="*/ 0 w 5730240"/>
                <a:gd name="connsiteY0" fmla="*/ 5040313 h 5040313"/>
                <a:gd name="connsiteX1" fmla="*/ 201 w 5730240"/>
                <a:gd name="connsiteY1" fmla="*/ 5080 h 5040313"/>
                <a:gd name="connsiteX2" fmla="*/ 5730240 w 5730240"/>
                <a:gd name="connsiteY2" fmla="*/ 0 h 5040313"/>
                <a:gd name="connsiteX3" fmla="*/ 4449446 w 5730240"/>
                <a:gd name="connsiteY3" fmla="*/ 5040313 h 5040313"/>
                <a:gd name="connsiteX4" fmla="*/ 0 w 5730240"/>
                <a:gd name="connsiteY4" fmla="*/ 5040313 h 5040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30240" h="5040313">
                  <a:moveTo>
                    <a:pt x="0" y="5040313"/>
                  </a:moveTo>
                  <a:lnTo>
                    <a:pt x="201" y="5080"/>
                  </a:lnTo>
                  <a:lnTo>
                    <a:pt x="5730240" y="0"/>
                  </a:lnTo>
                  <a:lnTo>
                    <a:pt x="4449446" y="5040313"/>
                  </a:lnTo>
                  <a:lnTo>
                    <a:pt x="0" y="5040313"/>
                  </a:lnTo>
                  <a:close/>
                </a:path>
              </a:pathLst>
            </a:custGeom>
            <a:solidFill>
              <a:srgbClr val="0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7561826" y="3465860"/>
              <a:ext cx="2967479" cy="9787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Cera CY" pitchFamily="2" charset="0"/>
                  <a:ea typeface="+mj-ea"/>
                  <a:cs typeface="+mj-cs"/>
                </a:rPr>
                <a:t>Санкционный</a:t>
              </a:r>
              <a:br>
                <a:rPr lang="ru-RU" sz="3200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Cera CY" pitchFamily="2" charset="0"/>
                  <a:ea typeface="+mj-ea"/>
                  <a:cs typeface="+mj-cs"/>
                </a:rPr>
              </a:br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Cera CY" pitchFamily="2" charset="0"/>
                  <a:ea typeface="+mj-ea"/>
                  <a:cs typeface="+mj-cs"/>
                </a:rPr>
                <a:t>кризис</a:t>
              </a:r>
              <a:endParaRPr lang="ru-RU" sz="32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era CY" pitchFamily="2" charset="0"/>
                <a:ea typeface="+mj-ea"/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669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024646" y="2397492"/>
            <a:ext cx="1019634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 i="0" kern="120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ru-RU" sz="5000" dirty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Создавая новые </a:t>
            </a:r>
            <a:r>
              <a:rPr lang="ru-RU" sz="500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возможности для бизнеса!</a:t>
            </a:r>
            <a:endParaRPr lang="ru-RU" sz="5000" dirty="0">
              <a:solidFill>
                <a:schemeClr val="bg1"/>
              </a:solidFill>
              <a:latin typeface="+mn-lt"/>
              <a:ea typeface="Gilroy" charset="0"/>
              <a:cs typeface="Gilroy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="" xmlns:a16="http://schemas.microsoft.com/office/drawing/2014/main" id="{78C5890F-CC21-A442-BFB8-4C9CEF3BD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25" y="6319034"/>
            <a:ext cx="1842651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i="0" kern="1200">
                <a:solidFill>
                  <a:schemeClr val="accent4"/>
                </a:solidFill>
                <a:latin typeface="Cera CY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defTabSz="321469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6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#</a:t>
            </a:r>
            <a:r>
              <a:rPr lang="ru-RU" altLang="ru-RU" sz="1600" b="0" dirty="0" smtClean="0">
                <a:solidFill>
                  <a:schemeClr val="bg1"/>
                </a:solidFill>
                <a:latin typeface="+mn-lt"/>
                <a:ea typeface="Gilroy" charset="0"/>
                <a:cs typeface="Gilroy" charset="0"/>
              </a:rPr>
              <a:t>КомандаЛидеров</a:t>
            </a:r>
            <a:endParaRPr lang="ru-RU" altLang="ru-RU" sz="1600" b="0" dirty="0">
              <a:solidFill>
                <a:schemeClr val="bg1"/>
              </a:solidFill>
              <a:latin typeface="+mn-lt"/>
              <a:ea typeface="Gilroy" charset="0"/>
              <a:cs typeface="Gilroy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071" t="4697" r="24725" b="57816"/>
          <a:stretch/>
        </p:blipFill>
        <p:spPr>
          <a:xfrm>
            <a:off x="1127125" y="4339931"/>
            <a:ext cx="1440000" cy="1440000"/>
          </a:xfrm>
          <a:prstGeom prst="ellipse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52717" y="4544406"/>
            <a:ext cx="5313597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era Pro" panose="00000400000000000000" pitchFamily="2" charset="0"/>
              </a:rPr>
              <a:t>Максим Калинкин</a:t>
            </a:r>
            <a:endParaRPr lang="ru-RU" sz="2400" b="1" dirty="0">
              <a:solidFill>
                <a:schemeClr val="bg1"/>
              </a:solidFill>
              <a:latin typeface="Cera Pro" panose="000004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Cera Pro" panose="00000400000000000000" pitchFamily="2" charset="0"/>
              </a:rPr>
              <a:t>Вице-Президент </a:t>
            </a:r>
            <a:r>
              <a:rPr lang="ru-RU" sz="1600" dirty="0">
                <a:solidFill>
                  <a:schemeClr val="bg1"/>
                </a:solidFill>
                <a:latin typeface="Cera Pro" panose="00000400000000000000" pitchFamily="2" charset="0"/>
              </a:rPr>
              <a:t>Банка ГПБ (АО)</a:t>
            </a:r>
          </a:p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Cera Pro" panose="00000400000000000000" pitchFamily="2" charset="0"/>
              </a:rPr>
              <a:t>Генеральный директор Группы Газпромбанк Лизинг</a:t>
            </a:r>
          </a:p>
        </p:txBody>
      </p:sp>
    </p:spTree>
    <p:extLst>
      <p:ext uri="{BB962C8B-B14F-4D97-AF65-F5344CB8AC3E}">
        <p14:creationId xmlns:p14="http://schemas.microsoft.com/office/powerpoint/2010/main" val="409742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ZH97Tp_QqysDOxtBIpyKg"/>
</p:tagLst>
</file>

<file path=ppt/theme/theme1.xml><?xml version="1.0" encoding="utf-8"?>
<a:theme xmlns:a="http://schemas.openxmlformats.org/drawingml/2006/main" name="Тема Office">
  <a:themeElements>
    <a:clrScheme name="Пользовательские 3">
      <a:dk1>
        <a:srgbClr val="636669"/>
      </a:dk1>
      <a:lt1>
        <a:srgbClr val="FFFFFF"/>
      </a:lt1>
      <a:dk2>
        <a:srgbClr val="0A346D"/>
      </a:dk2>
      <a:lt2>
        <a:srgbClr val="E7E6E6"/>
      </a:lt2>
      <a:accent1>
        <a:srgbClr val="0057B5"/>
      </a:accent1>
      <a:accent2>
        <a:srgbClr val="7F0669"/>
      </a:accent2>
      <a:accent3>
        <a:srgbClr val="A5A5A5"/>
      </a:accent3>
      <a:accent4>
        <a:srgbClr val="0057B5"/>
      </a:accent4>
      <a:accent5>
        <a:srgbClr val="FF9300"/>
      </a:accent5>
      <a:accent6>
        <a:srgbClr val="FF2600"/>
      </a:accent6>
      <a:hlink>
        <a:srgbClr val="0563C1"/>
      </a:hlink>
      <a:folHlink>
        <a:srgbClr val="954F72"/>
      </a:folHlink>
    </a:clrScheme>
    <a:fontScheme name="ГПБЛ 2021">
      <a:majorFont>
        <a:latin typeface="Cera CY"/>
        <a:ea typeface=""/>
        <a:cs typeface=""/>
      </a:majorFont>
      <a:minorFont>
        <a:latin typeface="Cera C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104579</TotalTime>
  <Words>117</Words>
  <Application>Microsoft Office PowerPoint</Application>
  <PresentationFormat>Широкоэкранный</PresentationFormat>
  <Paragraphs>30</Paragraphs>
  <Slides>5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8" baseType="lpstr">
      <vt:lpstr>Arial</vt:lpstr>
      <vt:lpstr>Calibri</vt:lpstr>
      <vt:lpstr>Calibri Light</vt:lpstr>
      <vt:lpstr>Cera CY</vt:lpstr>
      <vt:lpstr>Cera CY Bold</vt:lpstr>
      <vt:lpstr>Cera CY Regular</vt:lpstr>
      <vt:lpstr>Cera Pro</vt:lpstr>
      <vt:lpstr>Gilroy</vt:lpstr>
      <vt:lpstr>Gilroy ExtraBold</vt:lpstr>
      <vt:lpstr>Open Sans</vt:lpstr>
      <vt:lpstr>PT Sans</vt:lpstr>
      <vt:lpstr>Тема Office</vt:lpstr>
      <vt:lpstr>think-cell Slide</vt:lpstr>
      <vt:lpstr>Презентация PowerPoint</vt:lpstr>
      <vt:lpstr>Что является определяющим фактором,  влияющим на качество портфелей лизинговых компаний?</vt:lpstr>
      <vt:lpstr>Как Вы в целом оцениваете качество  лизингового портфеля в разрезе сегментов?</vt:lpstr>
      <vt:lpstr>Есть ли разница в качестве лизингового портфеля при первом кризисе, «коронном», и втором – санкционном? 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Ресурсы программы Трансформация</dc:title>
  <dc:subject/>
  <dc:creator>Microsoft Office User</dc:creator>
  <cp:keywords/>
  <dc:description/>
  <cp:lastModifiedBy>Хисматова Светлана Александровна</cp:lastModifiedBy>
  <cp:revision>5354</cp:revision>
  <cp:lastPrinted>2022-10-24T11:54:01Z</cp:lastPrinted>
  <dcterms:created xsi:type="dcterms:W3CDTF">2019-10-27T15:02:37Z</dcterms:created>
  <dcterms:modified xsi:type="dcterms:W3CDTF">2022-11-30T15:07:25Z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m1">
    <vt:lpwstr>{"CreationContext":{"DomainName":"int.gazprombank.ru","MachineName":"G1398","TimeStamp":"\/Date(1572359548419)\/","UserName":"gpbu8748","UserSid":{"Sddl":"S-1-5-21-3989785535-4168274036-2173320020-151320"}},"Guid":"0e68d248-b319-42d6-b6f2-fe451af5d7a4","H</vt:lpwstr>
  </property>
  <property fmtid="{D5CDD505-2E9C-101B-9397-08002B2CF9AE}" pid="3" name="Dm2">
    <vt:lpwstr>ash":[218,57,163,238,94,107,75,13,50,85,191,239,149,96,24,144,175,216,7,9],"LastModificationContext":{"DomainName":"int.gazprombank.ru","MachineName":"G1398","TimeStamp":"\/Date(1572359548419)\/","UserName":"gpbu8748","UserSid":{"Sddl":"S-1-5-21-398978553</vt:lpwstr>
  </property>
  <property fmtid="{D5CDD505-2E9C-101B-9397-08002B2CF9AE}" pid="4" name="Dm3">
    <vt:lpwstr>5-4168274036-2173320020-151320"}},"LastModificationPath":"C:\\Users\\gpbu8748\\Desktop\\ПРЕЗЕНТАЦИЯ НА КПТ\\КПТ_Программа Трансформация.pptx","Marker":{"Classifier":null,"ColorCode":"#000000","Guid":"eee80589-c3bd-47f9-b8b9-cb5f98354da1","Icon":null,"Imag</vt:lpwstr>
  </property>
  <property fmtid="{D5CDD505-2E9C-101B-9397-08002B2CF9AE}" pid="5" name="Dm4">
    <vt:lpwstr>e":null,"ImageURL":null,"IsAllowed":false,"IsShowWindowNotification":false,"Level":0,"Name":"Открытая информация","Permissions":[0,1,2,3],"Text":null,"VisualStyle":{"FontColor":{"Blue":128,"Green":128,"Red":128},"FontName":"Arial","FontSize":8,"LocationsA</vt:lpwstr>
  </property>
  <property fmtid="{D5CDD505-2E9C-101B-9397-08002B2CF9AE}" pid="6" name="Dm5">
    <vt:lpwstr>ccess":[],"LocationsExcel":[],"LocationsPowerPoint":[],"LocationsVisio":[],"LocationsWord":[1,2],"attrs":[]}},"ParentGuid":"c9fafe87-1970-436f-91f1-8a3db7b99251"}</vt:lpwstr>
  </property>
  <property fmtid="{D5CDD505-2E9C-101B-9397-08002B2CF9AE}" pid="7" name="Dm6">
    <vt:lpwstr/>
  </property>
</Properties>
</file>